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8" r:id="rId2"/>
    <p:sldMasterId id="2147483804" r:id="rId3"/>
  </p:sldMasterIdLst>
  <p:notesMasterIdLst>
    <p:notesMasterId r:id="rId34"/>
  </p:notesMasterIdLst>
  <p:sldIdLst>
    <p:sldId id="2652" r:id="rId4"/>
    <p:sldId id="2620" r:id="rId5"/>
    <p:sldId id="2591" r:id="rId6"/>
    <p:sldId id="2604" r:id="rId7"/>
    <p:sldId id="2615" r:id="rId8"/>
    <p:sldId id="324" r:id="rId9"/>
    <p:sldId id="2593" r:id="rId10"/>
    <p:sldId id="2605" r:id="rId11"/>
    <p:sldId id="2606" r:id="rId12"/>
    <p:sldId id="2610" r:id="rId13"/>
    <p:sldId id="2608" r:id="rId14"/>
    <p:sldId id="2561" r:id="rId15"/>
    <p:sldId id="2560" r:id="rId16"/>
    <p:sldId id="2616" r:id="rId17"/>
    <p:sldId id="2617" r:id="rId18"/>
    <p:sldId id="2621" r:id="rId19"/>
    <p:sldId id="2612" r:id="rId20"/>
    <p:sldId id="2563" r:id="rId21"/>
    <p:sldId id="2588" r:id="rId22"/>
    <p:sldId id="2589" r:id="rId23"/>
    <p:sldId id="2601" r:id="rId24"/>
    <p:sldId id="2565" r:id="rId25"/>
    <p:sldId id="2567" r:id="rId26"/>
    <p:sldId id="2613" r:id="rId27"/>
    <p:sldId id="2566" r:id="rId28"/>
    <p:sldId id="2614" r:id="rId29"/>
    <p:sldId id="2568" r:id="rId30"/>
    <p:sldId id="2602" r:id="rId31"/>
    <p:sldId id="2622" r:id="rId32"/>
    <p:sldId id="2623" r:id="rId33"/>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zione senza titolo" id="{CDC170BE-1407-4146-B9D6-FEDE8788F557}">
          <p14:sldIdLst>
            <p14:sldId id="2652"/>
            <p14:sldId id="2620"/>
            <p14:sldId id="2591"/>
            <p14:sldId id="2604"/>
            <p14:sldId id="2615"/>
            <p14:sldId id="324"/>
            <p14:sldId id="2593"/>
            <p14:sldId id="2605"/>
          </p14:sldIdLst>
        </p14:section>
        <p14:section name="Sezione senza titolo" id="{41EC4918-81E7-4AE8-BF23-E550CE184E27}">
          <p14:sldIdLst>
            <p14:sldId id="2606"/>
            <p14:sldId id="2610"/>
            <p14:sldId id="2608"/>
          </p14:sldIdLst>
        </p14:section>
        <p14:section name="Sezione senza titolo" id="{C6846A81-66EB-4666-BDAB-3E795B1BE286}">
          <p14:sldIdLst>
            <p14:sldId id="2561"/>
            <p14:sldId id="2560"/>
            <p14:sldId id="2616"/>
            <p14:sldId id="2617"/>
            <p14:sldId id="2621"/>
          </p14:sldIdLst>
        </p14:section>
        <p14:section name="Sezione senza titolo" id="{AE473A61-0775-421A-AEC8-8C90A68DDACD}">
          <p14:sldIdLst/>
        </p14:section>
        <p14:section name="Sezione senza titolo" id="{402205A1-A6DE-4181-9BA2-CB9731CC68F3}">
          <p14:sldIdLst>
            <p14:sldId id="2612"/>
            <p14:sldId id="2563"/>
            <p14:sldId id="2588"/>
            <p14:sldId id="2589"/>
            <p14:sldId id="2601"/>
          </p14:sldIdLst>
        </p14:section>
        <p14:section name="Sezione senza titolo" id="{A87DFDFF-D7AC-420D-8CC8-B968F254E01C}">
          <p14:sldIdLst>
            <p14:sldId id="2565"/>
            <p14:sldId id="2567"/>
            <p14:sldId id="2613"/>
            <p14:sldId id="2566"/>
            <p14:sldId id="2614"/>
            <p14:sldId id="2568"/>
          </p14:sldIdLst>
        </p14:section>
        <p14:section name="Sezione senza titolo" id="{38319449-4E4F-49C6-94DF-DC285F2F11EB}">
          <p14:sldIdLst>
            <p14:sldId id="2602"/>
            <p14:sldId id="2622"/>
            <p14:sldId id="262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snapToGrid="0">
      <p:cViewPr varScale="1">
        <p:scale>
          <a:sx n="73" d="100"/>
          <a:sy n="73" d="100"/>
        </p:scale>
        <p:origin x="970" y="62"/>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56AC9B-3ACA-4159-94C5-349EF9DE2E0D}" type="datetimeFigureOut">
              <a:rPr lang="it-IT" smtClean="0"/>
              <a:t>28/11/2025</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EF2818-2096-4AF6-88DA-7072846C51AB}" type="slidenum">
              <a:rPr lang="it-IT" smtClean="0"/>
              <a:t>‹N›</a:t>
            </a:fld>
            <a:endParaRPr lang="it-IT"/>
          </a:p>
        </p:txBody>
      </p:sp>
    </p:spTree>
    <p:extLst>
      <p:ext uri="{BB962C8B-B14F-4D97-AF65-F5344CB8AC3E}">
        <p14:creationId xmlns:p14="http://schemas.microsoft.com/office/powerpoint/2010/main" val="34090561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69014B3F-5155-4EB7-9252-4E9E43134827}" type="slidenum">
              <a:rPr lang="it-IT" smtClean="0"/>
              <a:t>18</a:t>
            </a:fld>
            <a:endParaRPr lang="it-IT"/>
          </a:p>
        </p:txBody>
      </p:sp>
    </p:spTree>
    <p:extLst>
      <p:ext uri="{BB962C8B-B14F-4D97-AF65-F5344CB8AC3E}">
        <p14:creationId xmlns:p14="http://schemas.microsoft.com/office/powerpoint/2010/main" val="23364185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19EF2818-2096-4AF6-88DA-7072846C51AB}" type="slidenum">
              <a:rPr lang="it-IT" smtClean="0"/>
              <a:t>27</a:t>
            </a:fld>
            <a:endParaRPr lang="it-IT"/>
          </a:p>
        </p:txBody>
      </p:sp>
    </p:spTree>
    <p:extLst>
      <p:ext uri="{BB962C8B-B14F-4D97-AF65-F5344CB8AC3E}">
        <p14:creationId xmlns:p14="http://schemas.microsoft.com/office/powerpoint/2010/main" val="3361162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Diapositiva titolo">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1"/>
            <a:ext cx="10363200" cy="1200329"/>
          </a:xfrm>
          <a:prstGeom prst="rect">
            <a:avLst/>
          </a:prstGeom>
        </p:spPr>
        <p:txBody>
          <a:bodyPr wrap="square" lIns="0" tIns="0" rIns="0" bIns="0">
            <a:spAutoFit/>
          </a:bodyPr>
          <a:lstStyle>
            <a:lvl1pPr>
              <a:defRPr/>
            </a:lvl1pPr>
          </a:lstStyle>
          <a:p>
            <a:r>
              <a:rPr lang="it-IT"/>
              <a:t>Fare clic per modificare lo stile del titolo dello schema</a:t>
            </a:r>
            <a:endParaRPr/>
          </a:p>
        </p:txBody>
      </p:sp>
      <p:sp>
        <p:nvSpPr>
          <p:cNvPr id="3" name="Holder 3"/>
          <p:cNvSpPr>
            <a:spLocks noGrp="1"/>
          </p:cNvSpPr>
          <p:nvPr>
            <p:ph type="subTitle" idx="4"/>
          </p:nvPr>
        </p:nvSpPr>
        <p:spPr>
          <a:xfrm>
            <a:off x="1828801" y="3840480"/>
            <a:ext cx="8534399" cy="923330"/>
          </a:xfrm>
          <a:prstGeom prst="rect">
            <a:avLst/>
          </a:prstGeom>
        </p:spPr>
        <p:txBody>
          <a:bodyPr wrap="square" lIns="0" tIns="0" rIns="0" bIns="0">
            <a:spAutoFit/>
          </a:bodyPr>
          <a:lstStyle>
            <a:lvl1pPr>
              <a:defRPr/>
            </a:lvl1pPr>
          </a:lstStyle>
          <a:p>
            <a:r>
              <a:rPr lang="it-IT"/>
              <a:t>Fare clic per modificare lo stile del sottotitolo dello schema</a:t>
            </a:r>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lang="it-IT"/>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BED98C82-E2E7-4360-B289-9879F89F1F32}" type="datetimeFigureOut">
              <a:rPr lang="it-IT" smtClean="0"/>
              <a:t>28/11/2025</a:t>
            </a:fld>
            <a:endParaRPr lang="it-IT"/>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1FEA1422-B183-4188-B1F7-244E01927947}" type="slidenum">
              <a:rPr lang="it-IT" smtClean="0"/>
              <a:t>‹N›</a:t>
            </a:fld>
            <a:endParaRPr lang="it-IT"/>
          </a:p>
        </p:txBody>
      </p:sp>
    </p:spTree>
    <p:extLst>
      <p:ext uri="{BB962C8B-B14F-4D97-AF65-F5344CB8AC3E}">
        <p14:creationId xmlns:p14="http://schemas.microsoft.com/office/powerpoint/2010/main" val="20732915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Holder 2"/>
          <p:cNvSpPr>
            <a:spLocks noGrp="1"/>
          </p:cNvSpPr>
          <p:nvPr>
            <p:ph type="title"/>
          </p:nvPr>
        </p:nvSpPr>
        <p:spPr>
          <a:xfrm>
            <a:off x="714588" y="250798"/>
            <a:ext cx="10762825" cy="1200329"/>
          </a:xfrm>
        </p:spPr>
        <p:txBody>
          <a:bodyPr lIns="0" tIns="0" rIns="0" bIns="0"/>
          <a:lstStyle>
            <a:lvl1pPr>
              <a:defRPr sz="3900" b="1" i="0">
                <a:solidFill>
                  <a:srgbClr val="320065"/>
                </a:solidFill>
                <a:latin typeface="Arial"/>
                <a:cs typeface="Arial"/>
              </a:defRPr>
            </a:lvl1pPr>
          </a:lstStyle>
          <a:p>
            <a:r>
              <a:rPr lang="it-IT"/>
              <a:t>Fare clic per modificare lo stile del titolo dello schema</a:t>
            </a:r>
            <a:endParaRPr/>
          </a:p>
        </p:txBody>
      </p:sp>
      <p:sp>
        <p:nvSpPr>
          <p:cNvPr id="3" name="Holder 3"/>
          <p:cNvSpPr>
            <a:spLocks noGrp="1"/>
          </p:cNvSpPr>
          <p:nvPr>
            <p:ph type="body" idx="1"/>
          </p:nvPr>
        </p:nvSpPr>
        <p:spPr/>
        <p:txBody>
          <a:bodyPr lIns="0" tIns="0" rIns="0" bIns="0"/>
          <a:lstStyle>
            <a:lvl1pPr>
              <a:defRPr sz="3000" b="0" i="0">
                <a:solidFill>
                  <a:schemeClr val="tx1"/>
                </a:solidFill>
                <a:latin typeface="Arial"/>
                <a:cs typeface="Arial"/>
              </a:defRPr>
            </a:lvl1pPr>
          </a:lstStyle>
          <a:p>
            <a:pPr lvl="0"/>
            <a:r>
              <a:rPr lang="it-IT"/>
              <a:t>Fare clic per modificare gli stili del testo dello schema</a:t>
            </a: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lang="it-IT"/>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BED98C82-E2E7-4360-B289-9879F89F1F32}" type="datetimeFigureOut">
              <a:rPr lang="it-IT" smtClean="0"/>
              <a:t>28/11/2025</a:t>
            </a:fld>
            <a:endParaRPr lang="it-IT"/>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1FEA1422-B183-4188-B1F7-244E01927947}" type="slidenum">
              <a:rPr lang="it-IT" smtClean="0"/>
              <a:t>‹N›</a:t>
            </a:fld>
            <a:endParaRPr lang="it-IT"/>
          </a:p>
        </p:txBody>
      </p:sp>
    </p:spTree>
    <p:extLst>
      <p:ext uri="{BB962C8B-B14F-4D97-AF65-F5344CB8AC3E}">
        <p14:creationId xmlns:p14="http://schemas.microsoft.com/office/powerpoint/2010/main" val="124510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Due contenuti">
    <p:spTree>
      <p:nvGrpSpPr>
        <p:cNvPr id="1" name=""/>
        <p:cNvGrpSpPr/>
        <p:nvPr/>
      </p:nvGrpSpPr>
      <p:grpSpPr>
        <a:xfrm>
          <a:off x="0" y="0"/>
          <a:ext cx="0" cy="0"/>
          <a:chOff x="0" y="0"/>
          <a:chExt cx="0" cy="0"/>
        </a:xfrm>
      </p:grpSpPr>
      <p:sp>
        <p:nvSpPr>
          <p:cNvPr id="2" name="Holder 2"/>
          <p:cNvSpPr>
            <a:spLocks noGrp="1"/>
          </p:cNvSpPr>
          <p:nvPr>
            <p:ph type="title"/>
          </p:nvPr>
        </p:nvSpPr>
        <p:spPr>
          <a:xfrm>
            <a:off x="714588" y="250798"/>
            <a:ext cx="10762825" cy="1200329"/>
          </a:xfrm>
        </p:spPr>
        <p:txBody>
          <a:bodyPr lIns="0" tIns="0" rIns="0" bIns="0"/>
          <a:lstStyle>
            <a:lvl1pPr>
              <a:defRPr sz="3900" b="1" i="0">
                <a:solidFill>
                  <a:srgbClr val="320065"/>
                </a:solidFill>
                <a:latin typeface="Arial"/>
                <a:cs typeface="Arial"/>
              </a:defRPr>
            </a:lvl1pPr>
          </a:lstStyle>
          <a:p>
            <a:r>
              <a:rPr lang="it-IT"/>
              <a:t>Fare clic per modificare lo stile del titolo dello schema</a:t>
            </a:r>
            <a:endParaRPr/>
          </a:p>
        </p:txBody>
      </p:sp>
      <p:sp>
        <p:nvSpPr>
          <p:cNvPr id="3" name="Holder 3"/>
          <p:cNvSpPr>
            <a:spLocks noGrp="1"/>
          </p:cNvSpPr>
          <p:nvPr>
            <p:ph sz="half" idx="2"/>
          </p:nvPr>
        </p:nvSpPr>
        <p:spPr>
          <a:xfrm>
            <a:off x="609600" y="1577340"/>
            <a:ext cx="5303520" cy="923330"/>
          </a:xfrm>
          <a:prstGeom prst="rect">
            <a:avLst/>
          </a:prstGeom>
        </p:spPr>
        <p:txBody>
          <a:bodyPr wrap="square" lIns="0" tIns="0" rIns="0" bIns="0">
            <a:spAutoFit/>
          </a:bodyPr>
          <a:lstStyle>
            <a:lvl1pPr>
              <a:defRPr/>
            </a:lvl1pPr>
          </a:lstStyle>
          <a:p>
            <a:pPr lvl="0"/>
            <a:r>
              <a:rPr lang="it-IT"/>
              <a:t>Fare clic per modificare gli stili del testo dello schema</a:t>
            </a:r>
          </a:p>
        </p:txBody>
      </p:sp>
      <p:sp>
        <p:nvSpPr>
          <p:cNvPr id="4" name="Holder 4"/>
          <p:cNvSpPr>
            <a:spLocks noGrp="1"/>
          </p:cNvSpPr>
          <p:nvPr>
            <p:ph sz="half" idx="3"/>
          </p:nvPr>
        </p:nvSpPr>
        <p:spPr>
          <a:xfrm>
            <a:off x="6278879" y="1577340"/>
            <a:ext cx="5303520" cy="923330"/>
          </a:xfrm>
          <a:prstGeom prst="rect">
            <a:avLst/>
          </a:prstGeom>
        </p:spPr>
        <p:txBody>
          <a:bodyPr wrap="square" lIns="0" tIns="0" rIns="0" bIns="0">
            <a:spAutoFit/>
          </a:bodyPr>
          <a:lstStyle>
            <a:lvl1pPr>
              <a:defRPr/>
            </a:lvl1pPr>
          </a:lstStyle>
          <a:p>
            <a:pPr lvl="0"/>
            <a:r>
              <a:rPr lang="it-IT"/>
              <a:t>Fare clic per modificare gli stili del testo dello schema</a:t>
            </a: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lang="it-IT"/>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BED98C82-E2E7-4360-B289-9879F89F1F32}" type="datetimeFigureOut">
              <a:rPr lang="it-IT" smtClean="0"/>
              <a:t>28/11/2025</a:t>
            </a:fld>
            <a:endParaRPr lang="it-IT"/>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1FEA1422-B183-4188-B1F7-244E01927947}" type="slidenum">
              <a:rPr lang="it-IT" smtClean="0"/>
              <a:t>‹N›</a:t>
            </a:fld>
            <a:endParaRPr lang="it-IT"/>
          </a:p>
        </p:txBody>
      </p:sp>
    </p:spTree>
    <p:extLst>
      <p:ext uri="{BB962C8B-B14F-4D97-AF65-F5344CB8AC3E}">
        <p14:creationId xmlns:p14="http://schemas.microsoft.com/office/powerpoint/2010/main" val="13680275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Solo titolo">
    <p:spTree>
      <p:nvGrpSpPr>
        <p:cNvPr id="1" name=""/>
        <p:cNvGrpSpPr/>
        <p:nvPr/>
      </p:nvGrpSpPr>
      <p:grpSpPr>
        <a:xfrm>
          <a:off x="0" y="0"/>
          <a:ext cx="0" cy="0"/>
          <a:chOff x="0" y="0"/>
          <a:chExt cx="0" cy="0"/>
        </a:xfrm>
      </p:grpSpPr>
      <p:sp>
        <p:nvSpPr>
          <p:cNvPr id="2" name="Holder 2"/>
          <p:cNvSpPr>
            <a:spLocks noGrp="1"/>
          </p:cNvSpPr>
          <p:nvPr>
            <p:ph type="title"/>
          </p:nvPr>
        </p:nvSpPr>
        <p:spPr>
          <a:xfrm>
            <a:off x="714588" y="250798"/>
            <a:ext cx="10762825" cy="1200329"/>
          </a:xfrm>
        </p:spPr>
        <p:txBody>
          <a:bodyPr lIns="0" tIns="0" rIns="0" bIns="0"/>
          <a:lstStyle>
            <a:lvl1pPr>
              <a:defRPr sz="3900" b="1" i="0">
                <a:solidFill>
                  <a:srgbClr val="320065"/>
                </a:solidFill>
                <a:latin typeface="Arial"/>
                <a:cs typeface="Arial"/>
              </a:defRPr>
            </a:lvl1pPr>
          </a:lstStyle>
          <a:p>
            <a:r>
              <a:rPr lang="it-IT"/>
              <a:t>Fare clic per modificare lo stile del titolo dello schema</a:t>
            </a:r>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lang="it-IT"/>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BED98C82-E2E7-4360-B289-9879F89F1F32}" type="datetimeFigureOut">
              <a:rPr lang="it-IT" smtClean="0"/>
              <a:t>28/11/2025</a:t>
            </a:fld>
            <a:endParaRPr lang="it-IT"/>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1FEA1422-B183-4188-B1F7-244E01927947}" type="slidenum">
              <a:rPr lang="it-IT" smtClean="0"/>
              <a:t>‹N›</a:t>
            </a:fld>
            <a:endParaRPr lang="it-IT"/>
          </a:p>
        </p:txBody>
      </p:sp>
    </p:spTree>
    <p:extLst>
      <p:ext uri="{BB962C8B-B14F-4D97-AF65-F5344CB8AC3E}">
        <p14:creationId xmlns:p14="http://schemas.microsoft.com/office/powerpoint/2010/main" val="1580545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Vuota">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lang="it-IT"/>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BED98C82-E2E7-4360-B289-9879F89F1F32}" type="datetimeFigureOut">
              <a:rPr lang="it-IT" smtClean="0"/>
              <a:t>28/11/2025</a:t>
            </a:fld>
            <a:endParaRPr lang="it-IT"/>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1FEA1422-B183-4188-B1F7-244E01927947}" type="slidenum">
              <a:rPr lang="it-IT" smtClean="0"/>
              <a:t>‹N›</a:t>
            </a:fld>
            <a:endParaRPr lang="it-IT"/>
          </a:p>
        </p:txBody>
      </p:sp>
    </p:spTree>
    <p:extLst>
      <p:ext uri="{BB962C8B-B14F-4D97-AF65-F5344CB8AC3E}">
        <p14:creationId xmlns:p14="http://schemas.microsoft.com/office/powerpoint/2010/main" val="9839240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34E2C67-30A0-F2A2-399B-E3B76AC15D97}"/>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684C8893-2C7E-856B-082A-4FF6D0E2FE1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id="{A858C73A-F844-D34C-E272-CD2085E40310}"/>
              </a:ext>
            </a:extLst>
          </p:cNvPr>
          <p:cNvSpPr>
            <a:spLocks noGrp="1"/>
          </p:cNvSpPr>
          <p:nvPr>
            <p:ph type="dt" sz="half" idx="10"/>
          </p:nvPr>
        </p:nvSpPr>
        <p:spPr/>
        <p:txBody>
          <a:bodyPr/>
          <a:lstStyle/>
          <a:p>
            <a:fld id="{BED98C82-E2E7-4360-B289-9879F89F1F32}" type="datetimeFigureOut">
              <a:rPr lang="it-IT" smtClean="0"/>
              <a:t>28/11/2025</a:t>
            </a:fld>
            <a:endParaRPr lang="it-IT"/>
          </a:p>
        </p:txBody>
      </p:sp>
      <p:sp>
        <p:nvSpPr>
          <p:cNvPr id="5" name="Segnaposto piè di pagina 4">
            <a:extLst>
              <a:ext uri="{FF2B5EF4-FFF2-40B4-BE49-F238E27FC236}">
                <a16:creationId xmlns:a16="http://schemas.microsoft.com/office/drawing/2014/main" id="{CCEE1AEC-759C-D738-8BB9-680588E4B07A}"/>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1B654DA0-0898-806A-9C79-01525500D4D9}"/>
              </a:ext>
            </a:extLst>
          </p:cNvPr>
          <p:cNvSpPr>
            <a:spLocks noGrp="1"/>
          </p:cNvSpPr>
          <p:nvPr>
            <p:ph type="sldNum" sz="quarter" idx="12"/>
          </p:nvPr>
        </p:nvSpPr>
        <p:spPr/>
        <p:txBody>
          <a:bodyPr/>
          <a:lstStyle/>
          <a:p>
            <a:fld id="{1FEA1422-B183-4188-B1F7-244E01927947}" type="slidenum">
              <a:rPr lang="it-IT" smtClean="0"/>
              <a:t>‹N›</a:t>
            </a:fld>
            <a:endParaRPr lang="it-IT"/>
          </a:p>
        </p:txBody>
      </p:sp>
    </p:spTree>
    <p:extLst>
      <p:ext uri="{BB962C8B-B14F-4D97-AF65-F5344CB8AC3E}">
        <p14:creationId xmlns:p14="http://schemas.microsoft.com/office/powerpoint/2010/main" val="346675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4ACBD80-33BD-6BF0-637B-9B80E10AC893}"/>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A7DE1273-F749-12E1-5E84-F2736D6D7F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374BDCF6-F2F4-AAFF-4780-D5B2571A9F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D33CD9FA-1DE5-8255-A715-DF22A6938685}"/>
              </a:ext>
            </a:extLst>
          </p:cNvPr>
          <p:cNvSpPr>
            <a:spLocks noGrp="1"/>
          </p:cNvSpPr>
          <p:nvPr>
            <p:ph type="dt" sz="half" idx="10"/>
          </p:nvPr>
        </p:nvSpPr>
        <p:spPr/>
        <p:txBody>
          <a:bodyPr/>
          <a:lstStyle/>
          <a:p>
            <a:fld id="{BED98C82-E2E7-4360-B289-9879F89F1F32}" type="datetimeFigureOut">
              <a:rPr lang="it-IT" smtClean="0"/>
              <a:t>28/11/2025</a:t>
            </a:fld>
            <a:endParaRPr lang="it-IT"/>
          </a:p>
        </p:txBody>
      </p:sp>
      <p:sp>
        <p:nvSpPr>
          <p:cNvPr id="6" name="Segnaposto piè di pagina 5">
            <a:extLst>
              <a:ext uri="{FF2B5EF4-FFF2-40B4-BE49-F238E27FC236}">
                <a16:creationId xmlns:a16="http://schemas.microsoft.com/office/drawing/2014/main" id="{4F76B20E-0A18-3C1E-9B66-37F44295A98E}"/>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00407D08-F7DB-42C8-F909-327680DD79CF}"/>
              </a:ext>
            </a:extLst>
          </p:cNvPr>
          <p:cNvSpPr>
            <a:spLocks noGrp="1"/>
          </p:cNvSpPr>
          <p:nvPr>
            <p:ph type="sldNum" sz="quarter" idx="12"/>
          </p:nvPr>
        </p:nvSpPr>
        <p:spPr/>
        <p:txBody>
          <a:bodyPr/>
          <a:lstStyle/>
          <a:p>
            <a:fld id="{1FEA1422-B183-4188-B1F7-244E01927947}" type="slidenum">
              <a:rPr lang="it-IT" smtClean="0"/>
              <a:t>‹N›</a:t>
            </a:fld>
            <a:endParaRPr lang="it-IT"/>
          </a:p>
        </p:txBody>
      </p:sp>
    </p:spTree>
    <p:extLst>
      <p:ext uri="{BB962C8B-B14F-4D97-AF65-F5344CB8AC3E}">
        <p14:creationId xmlns:p14="http://schemas.microsoft.com/office/powerpoint/2010/main" val="30236811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Diapositiva titolo">
    <p:spTree>
      <p:nvGrpSpPr>
        <p:cNvPr id="1" name=""/>
        <p:cNvGrpSpPr/>
        <p:nvPr/>
      </p:nvGrpSpPr>
      <p:grpSpPr>
        <a:xfrm>
          <a:off x="0" y="0"/>
          <a:ext cx="0" cy="0"/>
          <a:chOff x="0" y="0"/>
          <a:chExt cx="0" cy="0"/>
        </a:xfrm>
      </p:grpSpPr>
      <p:sp>
        <p:nvSpPr>
          <p:cNvPr id="2" name="Holder 2"/>
          <p:cNvSpPr>
            <a:spLocks noGrp="1"/>
          </p:cNvSpPr>
          <p:nvPr>
            <p:ph type="ctrTitle"/>
          </p:nvPr>
        </p:nvSpPr>
        <p:spPr>
          <a:xfrm>
            <a:off x="1387610" y="1238023"/>
            <a:ext cx="9416783" cy="266548"/>
          </a:xfrm>
          <a:prstGeom prst="rect">
            <a:avLst/>
          </a:prstGeom>
        </p:spPr>
        <p:txBody>
          <a:bodyPr wrap="square" lIns="0" tIns="0" rIns="0" bIns="0">
            <a:spAutoFit/>
          </a:bodyPr>
          <a:lstStyle>
            <a:lvl1pPr>
              <a:defRPr sz="1732" b="0" i="0">
                <a:solidFill>
                  <a:schemeClr val="tx1"/>
                </a:solidFill>
                <a:latin typeface="Arial"/>
                <a:cs typeface="Arial"/>
              </a:defRPr>
            </a:lvl1pPr>
          </a:lstStyle>
          <a:p>
            <a:r>
              <a:rPr lang="it-IT"/>
              <a:t>Fare clic per modificare lo stile del titolo dello schema</a:t>
            </a:r>
            <a:endParaRPr/>
          </a:p>
        </p:txBody>
      </p:sp>
      <p:sp>
        <p:nvSpPr>
          <p:cNvPr id="3" name="Holder 3"/>
          <p:cNvSpPr>
            <a:spLocks noGrp="1"/>
          </p:cNvSpPr>
          <p:nvPr>
            <p:ph type="subTitle" idx="4"/>
          </p:nvPr>
        </p:nvSpPr>
        <p:spPr>
          <a:xfrm>
            <a:off x="1881088" y="2579976"/>
            <a:ext cx="8429827" cy="236860"/>
          </a:xfrm>
          <a:prstGeom prst="rect">
            <a:avLst/>
          </a:prstGeom>
        </p:spPr>
        <p:txBody>
          <a:bodyPr wrap="square" lIns="0" tIns="0" rIns="0" bIns="0">
            <a:spAutoFit/>
          </a:bodyPr>
          <a:lstStyle>
            <a:lvl1pPr>
              <a:defRPr sz="1539" b="0" i="0" u="sng">
                <a:solidFill>
                  <a:srgbClr val="FF0000"/>
                </a:solidFill>
                <a:latin typeface="Arial"/>
                <a:cs typeface="Arial"/>
              </a:defRPr>
            </a:lvl1pPr>
          </a:lstStyle>
          <a:p>
            <a:r>
              <a:rPr lang="it-IT"/>
              <a:t>Fare clic per modificare lo stile del sottotitolo dello schema</a:t>
            </a:r>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11/28/2025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extLst>
      <p:ext uri="{BB962C8B-B14F-4D97-AF65-F5344CB8AC3E}">
        <p14:creationId xmlns:p14="http://schemas.microsoft.com/office/powerpoint/2010/main" val="11906006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Holder 2"/>
          <p:cNvSpPr>
            <a:spLocks noGrp="1"/>
          </p:cNvSpPr>
          <p:nvPr>
            <p:ph type="title"/>
          </p:nvPr>
        </p:nvSpPr>
        <p:spPr>
          <a:xfrm>
            <a:off x="2892765" y="1756039"/>
            <a:ext cx="6406473" cy="325602"/>
          </a:xfrm>
        </p:spPr>
        <p:txBody>
          <a:bodyPr lIns="0" tIns="0" rIns="0" bIns="0"/>
          <a:lstStyle>
            <a:lvl1pPr>
              <a:defRPr sz="2116" b="0" i="0">
                <a:solidFill>
                  <a:srgbClr val="FF0000"/>
                </a:solidFill>
                <a:latin typeface="Arial"/>
                <a:cs typeface="Arial"/>
              </a:defRPr>
            </a:lvl1pPr>
          </a:lstStyle>
          <a:p>
            <a:r>
              <a:rPr lang="it-IT"/>
              <a:t>Fare clic per modificare lo stile del titolo dello schema</a:t>
            </a:r>
            <a:endParaRPr/>
          </a:p>
        </p:txBody>
      </p:sp>
      <p:sp>
        <p:nvSpPr>
          <p:cNvPr id="3" name="Holder 3"/>
          <p:cNvSpPr>
            <a:spLocks noGrp="1"/>
          </p:cNvSpPr>
          <p:nvPr>
            <p:ph type="body" idx="1"/>
          </p:nvPr>
        </p:nvSpPr>
        <p:spPr>
          <a:xfrm>
            <a:off x="1716861" y="1264414"/>
            <a:ext cx="8758279" cy="236860"/>
          </a:xfrm>
        </p:spPr>
        <p:txBody>
          <a:bodyPr lIns="0" tIns="0" rIns="0" bIns="0"/>
          <a:lstStyle>
            <a:lvl1pPr>
              <a:defRPr sz="1539" b="0" i="0">
                <a:solidFill>
                  <a:schemeClr val="tx1"/>
                </a:solidFill>
                <a:latin typeface="Arial"/>
                <a:cs typeface="Arial"/>
              </a:defRPr>
            </a:lvl1pPr>
          </a:lstStyle>
          <a:p>
            <a:pPr lvl="0"/>
            <a:r>
              <a:rPr lang="it-IT"/>
              <a:t>Fare clic per modificare gli stili del testo dello schema</a:t>
            </a: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11/28/2025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extLst>
      <p:ext uri="{BB962C8B-B14F-4D97-AF65-F5344CB8AC3E}">
        <p14:creationId xmlns:p14="http://schemas.microsoft.com/office/powerpoint/2010/main" val="17004332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Due contenuti">
    <p:spTree>
      <p:nvGrpSpPr>
        <p:cNvPr id="1" name=""/>
        <p:cNvGrpSpPr/>
        <p:nvPr/>
      </p:nvGrpSpPr>
      <p:grpSpPr>
        <a:xfrm>
          <a:off x="0" y="0"/>
          <a:ext cx="0" cy="0"/>
          <a:chOff x="0" y="0"/>
          <a:chExt cx="0" cy="0"/>
        </a:xfrm>
      </p:grpSpPr>
      <p:sp>
        <p:nvSpPr>
          <p:cNvPr id="2" name="Holder 2"/>
          <p:cNvSpPr>
            <a:spLocks noGrp="1"/>
          </p:cNvSpPr>
          <p:nvPr>
            <p:ph type="title"/>
          </p:nvPr>
        </p:nvSpPr>
        <p:spPr>
          <a:xfrm>
            <a:off x="2892765" y="1756039"/>
            <a:ext cx="6406473" cy="325602"/>
          </a:xfrm>
        </p:spPr>
        <p:txBody>
          <a:bodyPr lIns="0" tIns="0" rIns="0" bIns="0"/>
          <a:lstStyle>
            <a:lvl1pPr>
              <a:defRPr sz="2116" b="0" i="0">
                <a:solidFill>
                  <a:srgbClr val="FF0000"/>
                </a:solidFill>
                <a:latin typeface="Arial"/>
                <a:cs typeface="Arial"/>
              </a:defRPr>
            </a:lvl1pPr>
          </a:lstStyle>
          <a:p>
            <a:r>
              <a:rPr lang="it-IT"/>
              <a:t>Fare clic per modificare lo stile del titolo dello schema</a:t>
            </a:r>
            <a:endParaRPr/>
          </a:p>
        </p:txBody>
      </p:sp>
      <p:sp>
        <p:nvSpPr>
          <p:cNvPr id="3" name="Holder 3"/>
          <p:cNvSpPr>
            <a:spLocks noGrp="1"/>
          </p:cNvSpPr>
          <p:nvPr>
            <p:ph sz="half" idx="2"/>
          </p:nvPr>
        </p:nvSpPr>
        <p:spPr>
          <a:xfrm>
            <a:off x="609601" y="1114631"/>
            <a:ext cx="5303520" cy="984885"/>
          </a:xfrm>
          <a:prstGeom prst="rect">
            <a:avLst/>
          </a:prstGeom>
        </p:spPr>
        <p:txBody>
          <a:bodyPr wrap="square" lIns="0" tIns="0" rIns="0" bIns="0">
            <a:spAutoFit/>
          </a:bodyPr>
          <a:lstStyle>
            <a:lvl1pPr>
              <a:defRPr/>
            </a:lvl1pPr>
          </a:lstStyle>
          <a:p>
            <a:pPr lvl="0"/>
            <a:r>
              <a:rPr lang="it-IT"/>
              <a:t>Fare clic per modificare gli stili del testo dello schema</a:t>
            </a:r>
          </a:p>
        </p:txBody>
      </p:sp>
      <p:sp>
        <p:nvSpPr>
          <p:cNvPr id="4" name="Holder 4"/>
          <p:cNvSpPr>
            <a:spLocks noGrp="1"/>
          </p:cNvSpPr>
          <p:nvPr>
            <p:ph sz="half" idx="3"/>
          </p:nvPr>
        </p:nvSpPr>
        <p:spPr>
          <a:xfrm>
            <a:off x="6278880" y="1114631"/>
            <a:ext cx="5303520" cy="984885"/>
          </a:xfrm>
          <a:prstGeom prst="rect">
            <a:avLst/>
          </a:prstGeom>
        </p:spPr>
        <p:txBody>
          <a:bodyPr wrap="square" lIns="0" tIns="0" rIns="0" bIns="0">
            <a:spAutoFit/>
          </a:bodyPr>
          <a:lstStyle>
            <a:lvl1pPr>
              <a:defRPr/>
            </a:lvl1pPr>
          </a:lstStyle>
          <a:p>
            <a:pPr lvl="0"/>
            <a:r>
              <a:rPr lang="it-IT"/>
              <a:t>Fare clic per modificare gli stili del testo dello schema</a:t>
            </a: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11/28/2025</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extLst>
      <p:ext uri="{BB962C8B-B14F-4D97-AF65-F5344CB8AC3E}">
        <p14:creationId xmlns:p14="http://schemas.microsoft.com/office/powerpoint/2010/main" val="5491035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Solo titolo">
    <p:spTree>
      <p:nvGrpSpPr>
        <p:cNvPr id="1" name=""/>
        <p:cNvGrpSpPr/>
        <p:nvPr/>
      </p:nvGrpSpPr>
      <p:grpSpPr>
        <a:xfrm>
          <a:off x="0" y="0"/>
          <a:ext cx="0" cy="0"/>
          <a:chOff x="0" y="0"/>
          <a:chExt cx="0" cy="0"/>
        </a:xfrm>
      </p:grpSpPr>
      <p:sp>
        <p:nvSpPr>
          <p:cNvPr id="2" name="Holder 2"/>
          <p:cNvSpPr>
            <a:spLocks noGrp="1"/>
          </p:cNvSpPr>
          <p:nvPr>
            <p:ph type="title"/>
          </p:nvPr>
        </p:nvSpPr>
        <p:spPr>
          <a:xfrm>
            <a:off x="2892765" y="1756039"/>
            <a:ext cx="6406473" cy="325602"/>
          </a:xfrm>
        </p:spPr>
        <p:txBody>
          <a:bodyPr lIns="0" tIns="0" rIns="0" bIns="0"/>
          <a:lstStyle>
            <a:lvl1pPr>
              <a:defRPr sz="2116" b="0" i="0">
                <a:solidFill>
                  <a:srgbClr val="FF0000"/>
                </a:solidFill>
                <a:latin typeface="Arial"/>
                <a:cs typeface="Arial"/>
              </a:defRPr>
            </a:lvl1pPr>
          </a:lstStyle>
          <a:p>
            <a:r>
              <a:rPr lang="it-IT"/>
              <a:t>Fare clic per modificare lo stile del titolo dello schema</a:t>
            </a:r>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11/28/2025</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extLst>
      <p:ext uri="{BB962C8B-B14F-4D97-AF65-F5344CB8AC3E}">
        <p14:creationId xmlns:p14="http://schemas.microsoft.com/office/powerpoint/2010/main" val="36894493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Vuota">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11/28/2025</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extLst>
      <p:ext uri="{BB962C8B-B14F-4D97-AF65-F5344CB8AC3E}">
        <p14:creationId xmlns:p14="http://schemas.microsoft.com/office/powerpoint/2010/main" val="37826490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pPr>
              <a:defRPr/>
            </a:pPr>
            <a:endParaRPr lang="it-IT"/>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2D3C73E3-15B0-4505-8732-251FCF2DCD65}" type="slidenum">
              <a:rPr lang="it-IT" altLang="it-IT" smtClean="0"/>
              <a:pPr>
                <a:defRPr/>
              </a:pPr>
              <a:t>‹N›</a:t>
            </a:fld>
            <a:endParaRPr lang="it-IT" altLang="it-IT"/>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78909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it-IT"/>
              <a:t>Fare clic per modificare lo stile del titolo dello schema</a:t>
            </a:r>
            <a:endParaRPr lang="en-US" dirty="0"/>
          </a:p>
        </p:txBody>
      </p:sp>
      <p:sp>
        <p:nvSpPr>
          <p:cNvPr id="3" name="Content Placeholder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pPr>
              <a:defRPr/>
            </a:pPr>
            <a:endParaRPr lang="it-IT"/>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5FEA6836-96E1-44B2-8BA0-35877CA6B1E3}" type="slidenum">
              <a:rPr lang="it-IT" altLang="it-IT" smtClean="0"/>
              <a:pPr>
                <a:defRPr/>
              </a:pPr>
              <a:t>‹N›</a:t>
            </a:fld>
            <a:endParaRPr lang="it-IT" altLang="it-IT"/>
          </a:p>
        </p:txBody>
      </p:sp>
    </p:spTree>
    <p:extLst>
      <p:ext uri="{BB962C8B-B14F-4D97-AF65-F5344CB8AC3E}">
        <p14:creationId xmlns:p14="http://schemas.microsoft.com/office/powerpoint/2010/main" val="33352733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pPr>
              <a:defRPr/>
            </a:pPr>
            <a:endParaRPr lang="it-IT"/>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FB557D87-178C-4135-A0F3-11FFB6D9163C}" type="slidenum">
              <a:rPr lang="it-IT" altLang="it-IT" smtClean="0"/>
              <a:pPr>
                <a:defRPr/>
              </a:pPr>
              <a:t>‹N›</a:t>
            </a:fld>
            <a:endParaRPr lang="it-IT" altLang="it-IT"/>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77004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pPr>
              <a:defRPr/>
            </a:pPr>
            <a:endParaRPr lang="it-IT"/>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74243D10-600E-454B-9C64-A32E933E1556}" type="slidenum">
              <a:rPr lang="it-IT" altLang="it-IT" smtClean="0"/>
              <a:pPr>
                <a:defRPr/>
              </a:pPr>
              <a:t>‹N›</a:t>
            </a:fld>
            <a:endParaRPr lang="it-IT" altLang="it-IT"/>
          </a:p>
        </p:txBody>
      </p:sp>
    </p:spTree>
    <p:extLst>
      <p:ext uri="{BB962C8B-B14F-4D97-AF65-F5344CB8AC3E}">
        <p14:creationId xmlns:p14="http://schemas.microsoft.com/office/powerpoint/2010/main" val="34965863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1097280" y="2582334"/>
            <a:ext cx="4937760" cy="3378200"/>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6217920" y="2582334"/>
            <a:ext cx="4937760" cy="3378200"/>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pPr>
              <a:defRPr/>
            </a:pPr>
            <a:endParaRPr lang="it-IT"/>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C6EC2258-A1B1-48CE-8F51-CD54DFF8059B}" type="slidenum">
              <a:rPr lang="it-IT" altLang="it-IT" smtClean="0"/>
              <a:pPr>
                <a:defRPr/>
              </a:pPr>
              <a:t>‹N›</a:t>
            </a:fld>
            <a:endParaRPr lang="it-IT" altLang="it-IT"/>
          </a:p>
        </p:txBody>
      </p:sp>
    </p:spTree>
    <p:extLst>
      <p:ext uri="{BB962C8B-B14F-4D97-AF65-F5344CB8AC3E}">
        <p14:creationId xmlns:p14="http://schemas.microsoft.com/office/powerpoint/2010/main" val="8577065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Date Placeholder 2"/>
          <p:cNvSpPr>
            <a:spLocks noGrp="1"/>
          </p:cNvSpPr>
          <p:nvPr>
            <p:ph type="dt" sz="half" idx="10"/>
          </p:nvPr>
        </p:nvSpPr>
        <p:spPr/>
        <p:txBody>
          <a:bodyPr/>
          <a:lstStyle/>
          <a:p>
            <a:pPr>
              <a:defRPr/>
            </a:pPr>
            <a:endParaRPr lang="it-IT"/>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AC17A06A-9551-4CF2-A240-8E42E621CC50}" type="slidenum">
              <a:rPr lang="it-IT" altLang="it-IT" smtClean="0"/>
              <a:pPr>
                <a:defRPr/>
              </a:pPr>
              <a:t>‹N›</a:t>
            </a:fld>
            <a:endParaRPr lang="it-IT" altLang="it-IT"/>
          </a:p>
        </p:txBody>
      </p:sp>
    </p:spTree>
    <p:extLst>
      <p:ext uri="{BB962C8B-B14F-4D97-AF65-F5344CB8AC3E}">
        <p14:creationId xmlns:p14="http://schemas.microsoft.com/office/powerpoint/2010/main" val="1915519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endParaRPr lang="it-IT"/>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en-US"/>
          </a:p>
        </p:txBody>
      </p:sp>
      <p:sp>
        <p:nvSpPr>
          <p:cNvPr id="9" name="Slide Number Placeholder 8"/>
          <p:cNvSpPr>
            <a:spLocks noGrp="1"/>
          </p:cNvSpPr>
          <p:nvPr>
            <p:ph type="sldNum" sz="quarter" idx="12"/>
          </p:nvPr>
        </p:nvSpPr>
        <p:spPr/>
        <p:txBody>
          <a:bodyPr/>
          <a:lstStyle/>
          <a:p>
            <a:pPr>
              <a:defRPr/>
            </a:pPr>
            <a:fld id="{81D47E0D-8C93-48BB-B8FA-E79201B8575A}" type="slidenum">
              <a:rPr lang="it-IT" altLang="it-IT" smtClean="0"/>
              <a:pPr>
                <a:defRPr/>
              </a:pPr>
              <a:t>‹N›</a:t>
            </a:fld>
            <a:endParaRPr lang="it-IT" altLang="it-IT"/>
          </a:p>
        </p:txBody>
      </p:sp>
    </p:spTree>
    <p:extLst>
      <p:ext uri="{BB962C8B-B14F-4D97-AF65-F5344CB8AC3E}">
        <p14:creationId xmlns:p14="http://schemas.microsoft.com/office/powerpoint/2010/main" val="23265000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it-IT"/>
              <a:t>Fare clic per modificare lo stile del titolo dello schema</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a:defRPr/>
            </a:pPr>
            <a:endParaRPr lang="it-IT"/>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pPr>
              <a:defRPr/>
            </a:pPr>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pPr>
              <a:defRPr/>
            </a:pPr>
            <a:fld id="{2295885C-2C75-49EC-B7C7-B84E49690779}" type="slidenum">
              <a:rPr lang="it-IT" altLang="it-IT" smtClean="0"/>
              <a:pPr>
                <a:defRPr/>
              </a:pPr>
              <a:t>‹N›</a:t>
            </a:fld>
            <a:endParaRPr lang="it-IT" altLang="it-IT"/>
          </a:p>
        </p:txBody>
      </p:sp>
    </p:spTree>
    <p:extLst>
      <p:ext uri="{BB962C8B-B14F-4D97-AF65-F5344CB8AC3E}">
        <p14:creationId xmlns:p14="http://schemas.microsoft.com/office/powerpoint/2010/main" val="16651649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pPr>
              <a:defRPr/>
            </a:pPr>
            <a:endParaRPr lang="it-IT"/>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62BE67EB-73A1-4A1B-B2D7-9AA96D6CBFEB}" type="slidenum">
              <a:rPr lang="it-IT" altLang="it-IT" smtClean="0"/>
              <a:pPr>
                <a:defRPr/>
              </a:pPr>
              <a:t>‹N›</a:t>
            </a:fld>
            <a:endParaRPr lang="it-IT" altLang="it-IT"/>
          </a:p>
        </p:txBody>
      </p:sp>
    </p:spTree>
    <p:extLst>
      <p:ext uri="{BB962C8B-B14F-4D97-AF65-F5344CB8AC3E}">
        <p14:creationId xmlns:p14="http://schemas.microsoft.com/office/powerpoint/2010/main" val="38633610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pPr>
              <a:defRPr/>
            </a:pPr>
            <a:endParaRPr lang="it-IT"/>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B7B7594B-34B7-459D-9216-5FD07E649F17}" type="slidenum">
              <a:rPr lang="it-IT" altLang="it-IT" smtClean="0"/>
              <a:pPr>
                <a:defRPr/>
              </a:pPr>
              <a:t>‹N›</a:t>
            </a:fld>
            <a:endParaRPr lang="it-IT" altLang="it-IT"/>
          </a:p>
        </p:txBody>
      </p:sp>
    </p:spTree>
    <p:extLst>
      <p:ext uri="{BB962C8B-B14F-4D97-AF65-F5344CB8AC3E}">
        <p14:creationId xmlns:p14="http://schemas.microsoft.com/office/powerpoint/2010/main" val="36512301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pPr>
              <a:defRPr/>
            </a:pPr>
            <a:endParaRPr lang="it-IT"/>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995343F1-2A5F-4A66-8404-A73D985DC120}" type="slidenum">
              <a:rPr lang="it-IT" altLang="it-IT" smtClean="0"/>
              <a:pPr>
                <a:defRPr/>
              </a:pPr>
              <a:t>‹N›</a:t>
            </a:fld>
            <a:endParaRPr lang="it-IT" altLang="it-IT"/>
          </a:p>
        </p:txBody>
      </p:sp>
    </p:spTree>
    <p:extLst>
      <p:ext uri="{BB962C8B-B14F-4D97-AF65-F5344CB8AC3E}">
        <p14:creationId xmlns:p14="http://schemas.microsoft.com/office/powerpoint/2010/main" val="38227398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theme" Target="../theme/theme2.xml"/><Relationship Id="rId5" Type="http://schemas.openxmlformats.org/officeDocument/2006/relationships/slideLayout" Target="../slideLayouts/slideLayout12.xml"/><Relationship Id="rId4"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0617200" y="152400"/>
            <a:ext cx="0" cy="1524000"/>
          </a:xfrm>
          <a:custGeom>
            <a:avLst/>
            <a:gdLst/>
            <a:ahLst/>
            <a:cxnLst/>
            <a:rect l="l" t="t" r="r" b="b"/>
            <a:pathLst>
              <a:path h="1524000">
                <a:moveTo>
                  <a:pt x="0" y="0"/>
                </a:moveTo>
                <a:lnTo>
                  <a:pt x="0" y="1523999"/>
                </a:lnTo>
              </a:path>
            </a:pathLst>
          </a:custGeom>
          <a:ln w="12700">
            <a:solidFill>
              <a:srgbClr val="000000"/>
            </a:solidFill>
          </a:ln>
        </p:spPr>
        <p:txBody>
          <a:bodyPr wrap="square" lIns="0" tIns="0" rIns="0" bIns="0" rtlCol="0"/>
          <a:lstStyle/>
          <a:p>
            <a:endParaRPr sz="1800"/>
          </a:p>
        </p:txBody>
      </p:sp>
      <p:sp>
        <p:nvSpPr>
          <p:cNvPr id="17" name="bk object 17"/>
          <p:cNvSpPr/>
          <p:nvPr/>
        </p:nvSpPr>
        <p:spPr>
          <a:xfrm>
            <a:off x="10871200" y="152401"/>
            <a:ext cx="1056315" cy="1295399"/>
          </a:xfrm>
          <a:prstGeom prst="rect">
            <a:avLst/>
          </a:prstGeom>
          <a:blipFill>
            <a:blip r:embed="rId9" cstate="print"/>
            <a:stretch>
              <a:fillRect/>
            </a:stretch>
          </a:blipFill>
        </p:spPr>
        <p:txBody>
          <a:bodyPr wrap="square" lIns="0" tIns="0" rIns="0" bIns="0" rtlCol="0"/>
          <a:lstStyle/>
          <a:p>
            <a:endParaRPr sz="1800"/>
          </a:p>
        </p:txBody>
      </p:sp>
      <p:sp>
        <p:nvSpPr>
          <p:cNvPr id="2" name="Holder 2"/>
          <p:cNvSpPr>
            <a:spLocks noGrp="1"/>
          </p:cNvSpPr>
          <p:nvPr>
            <p:ph type="title"/>
          </p:nvPr>
        </p:nvSpPr>
        <p:spPr>
          <a:xfrm>
            <a:off x="714588" y="250798"/>
            <a:ext cx="10762825" cy="600164"/>
          </a:xfrm>
          <a:prstGeom prst="rect">
            <a:avLst/>
          </a:prstGeom>
        </p:spPr>
        <p:txBody>
          <a:bodyPr wrap="square" lIns="0" tIns="0" rIns="0" bIns="0">
            <a:spAutoFit/>
          </a:bodyPr>
          <a:lstStyle>
            <a:lvl1pPr>
              <a:defRPr sz="3900" b="1" i="0">
                <a:solidFill>
                  <a:srgbClr val="320065"/>
                </a:solidFill>
                <a:latin typeface="Arial"/>
                <a:cs typeface="Arial"/>
              </a:defRPr>
            </a:lvl1pPr>
          </a:lstStyle>
          <a:p>
            <a:endParaRPr/>
          </a:p>
        </p:txBody>
      </p:sp>
      <p:sp>
        <p:nvSpPr>
          <p:cNvPr id="3" name="Holder 3"/>
          <p:cNvSpPr>
            <a:spLocks noGrp="1"/>
          </p:cNvSpPr>
          <p:nvPr>
            <p:ph type="body" idx="1"/>
          </p:nvPr>
        </p:nvSpPr>
        <p:spPr>
          <a:xfrm>
            <a:off x="714588" y="1768605"/>
            <a:ext cx="10762825" cy="461665"/>
          </a:xfrm>
          <a:prstGeom prst="rect">
            <a:avLst/>
          </a:prstGeom>
        </p:spPr>
        <p:txBody>
          <a:bodyPr wrap="square" lIns="0" tIns="0" rIns="0" bIns="0">
            <a:spAutoFit/>
          </a:bodyPr>
          <a:lstStyle>
            <a:lvl1pPr>
              <a:defRPr sz="3000" b="0" i="0">
                <a:solidFill>
                  <a:schemeClr val="tx1"/>
                </a:solidFill>
                <a:latin typeface="Arial"/>
                <a:cs typeface="Arial"/>
              </a:defRPr>
            </a:lvl1pPr>
          </a:lstStyle>
          <a:p>
            <a:endParaRPr/>
          </a:p>
        </p:txBody>
      </p:sp>
      <p:sp>
        <p:nvSpPr>
          <p:cNvPr id="4" name="Holder 4"/>
          <p:cNvSpPr>
            <a:spLocks noGrp="1"/>
          </p:cNvSpPr>
          <p:nvPr>
            <p:ph type="ftr" sz="quarter" idx="5"/>
          </p:nvPr>
        </p:nvSpPr>
        <p:spPr>
          <a:xfrm>
            <a:off x="4145281" y="6377940"/>
            <a:ext cx="3901439" cy="276999"/>
          </a:xfrm>
          <a:prstGeom prst="rect">
            <a:avLst/>
          </a:prstGeom>
        </p:spPr>
        <p:txBody>
          <a:bodyPr wrap="square" lIns="0" tIns="0" rIns="0" bIns="0">
            <a:spAutoFit/>
          </a:bodyPr>
          <a:lstStyle>
            <a:lvl1pPr algn="ctr">
              <a:defRPr>
                <a:solidFill>
                  <a:schemeClr val="tx1">
                    <a:tint val="75000"/>
                  </a:schemeClr>
                </a:solidFill>
              </a:defRPr>
            </a:lvl1pPr>
          </a:lstStyle>
          <a:p>
            <a:endParaRPr lang="it-IT"/>
          </a:p>
        </p:txBody>
      </p:sp>
      <p:sp>
        <p:nvSpPr>
          <p:cNvPr id="5" name="Holder 5"/>
          <p:cNvSpPr>
            <a:spLocks noGrp="1"/>
          </p:cNvSpPr>
          <p:nvPr>
            <p:ph type="dt" sz="half" idx="6"/>
          </p:nvPr>
        </p:nvSpPr>
        <p:spPr>
          <a:xfrm>
            <a:off x="609600"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BED98C82-E2E7-4360-B289-9879F89F1F32}" type="datetimeFigureOut">
              <a:rPr lang="it-IT" smtClean="0"/>
              <a:t>28/11/2025</a:t>
            </a:fld>
            <a:endParaRPr lang="it-IT"/>
          </a:p>
        </p:txBody>
      </p:sp>
      <p:sp>
        <p:nvSpPr>
          <p:cNvPr id="6" name="Holder 6"/>
          <p:cNvSpPr>
            <a:spLocks noGrp="1"/>
          </p:cNvSpPr>
          <p:nvPr>
            <p:ph type="sldNum" sz="quarter" idx="7"/>
          </p:nvPr>
        </p:nvSpPr>
        <p:spPr>
          <a:xfrm>
            <a:off x="8778240" y="6377940"/>
            <a:ext cx="2804160" cy="276999"/>
          </a:xfrm>
          <a:prstGeom prst="rect">
            <a:avLst/>
          </a:prstGeom>
        </p:spPr>
        <p:txBody>
          <a:bodyPr wrap="square" lIns="0" tIns="0" rIns="0" bIns="0">
            <a:spAutoFit/>
          </a:bodyPr>
          <a:lstStyle>
            <a:lvl1pPr algn="r">
              <a:defRPr>
                <a:solidFill>
                  <a:schemeClr val="tx1">
                    <a:tint val="75000"/>
                  </a:schemeClr>
                </a:solidFill>
              </a:defRPr>
            </a:lvl1pPr>
          </a:lstStyle>
          <a:p>
            <a:fld id="{1FEA1422-B183-4188-B1F7-244E01927947}" type="slidenum">
              <a:rPr lang="it-IT" smtClean="0"/>
              <a:t>‹N›</a:t>
            </a:fld>
            <a:endParaRPr lang="it-IT"/>
          </a:p>
        </p:txBody>
      </p:sp>
    </p:spTree>
    <p:extLst>
      <p:ext uri="{BB962C8B-B14F-4D97-AF65-F5344CB8AC3E}">
        <p14:creationId xmlns:p14="http://schemas.microsoft.com/office/powerpoint/2010/main" val="4461168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txStyles>
    <p:titleStyle>
      <a:lvl1pPr eaLnBrk="1" hangingPunct="1">
        <a:defRPr>
          <a:latin typeface="+mj-lt"/>
          <a:ea typeface="+mj-ea"/>
          <a:cs typeface="+mj-cs"/>
        </a:defRPr>
      </a:lvl1pPr>
    </p:titleStyle>
    <p:body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p:bodyStyle>
    <p:other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2892765" y="1756040"/>
            <a:ext cx="6406473" cy="677108"/>
          </a:xfrm>
          <a:prstGeom prst="rect">
            <a:avLst/>
          </a:prstGeom>
        </p:spPr>
        <p:txBody>
          <a:bodyPr wrap="square" lIns="0" tIns="0" rIns="0" bIns="0">
            <a:spAutoFit/>
          </a:bodyPr>
          <a:lstStyle>
            <a:lvl1pPr>
              <a:defRPr sz="4400" b="0" i="0">
                <a:solidFill>
                  <a:srgbClr val="FF0000"/>
                </a:solidFill>
                <a:latin typeface="Arial"/>
                <a:cs typeface="Arial"/>
              </a:defRPr>
            </a:lvl1pPr>
          </a:lstStyle>
          <a:p>
            <a:endParaRPr/>
          </a:p>
        </p:txBody>
      </p:sp>
      <p:sp>
        <p:nvSpPr>
          <p:cNvPr id="3" name="Holder 3"/>
          <p:cNvSpPr>
            <a:spLocks noGrp="1"/>
          </p:cNvSpPr>
          <p:nvPr>
            <p:ph type="body" idx="1"/>
          </p:nvPr>
        </p:nvSpPr>
        <p:spPr>
          <a:xfrm>
            <a:off x="1716861" y="1264416"/>
            <a:ext cx="8758279" cy="492443"/>
          </a:xfrm>
          <a:prstGeom prst="rect">
            <a:avLst/>
          </a:prstGeom>
        </p:spPr>
        <p:txBody>
          <a:bodyPr wrap="square" lIns="0" tIns="0" rIns="0" bIns="0">
            <a:spAutoFit/>
          </a:bodyPr>
          <a:lstStyle>
            <a:lvl1pPr>
              <a:defRPr sz="3200" b="0" i="0">
                <a:solidFill>
                  <a:schemeClr val="tx1"/>
                </a:solidFill>
                <a:latin typeface="Arial"/>
                <a:cs typeface="Arial"/>
              </a:defRPr>
            </a:lvl1pPr>
          </a:lstStyle>
          <a:p>
            <a:endParaRPr/>
          </a:p>
        </p:txBody>
      </p:sp>
      <p:sp>
        <p:nvSpPr>
          <p:cNvPr id="4" name="Holder 4"/>
          <p:cNvSpPr>
            <a:spLocks noGrp="1"/>
          </p:cNvSpPr>
          <p:nvPr>
            <p:ph type="ftr" sz="quarter" idx="5"/>
          </p:nvPr>
        </p:nvSpPr>
        <p:spPr>
          <a:xfrm>
            <a:off x="4145280" y="4506980"/>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450698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11/28/2025</a:t>
            </a:fld>
            <a:endParaRPr lang="en-US"/>
          </a:p>
        </p:txBody>
      </p:sp>
      <p:sp>
        <p:nvSpPr>
          <p:cNvPr id="6" name="Holder 6"/>
          <p:cNvSpPr>
            <a:spLocks noGrp="1"/>
          </p:cNvSpPr>
          <p:nvPr>
            <p:ph type="sldNum" sz="quarter" idx="7"/>
          </p:nvPr>
        </p:nvSpPr>
        <p:spPr>
          <a:xfrm>
            <a:off x="8778240" y="4506980"/>
            <a:ext cx="2804160" cy="276999"/>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a:t>
            </a:fld>
            <a:endParaRPr/>
          </a:p>
        </p:txBody>
      </p:sp>
    </p:spTree>
    <p:extLst>
      <p:ext uri="{BB962C8B-B14F-4D97-AF65-F5344CB8AC3E}">
        <p14:creationId xmlns:p14="http://schemas.microsoft.com/office/powerpoint/2010/main" val="301241124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Lst>
  <p:txStyles>
    <p:titleStyle>
      <a:lvl1pPr eaLnBrk="1" hangingPunct="1">
        <a:defRPr>
          <a:latin typeface="+mj-lt"/>
          <a:ea typeface="+mj-ea"/>
          <a:cs typeface="+mj-cs"/>
        </a:defRPr>
      </a:lvl1pPr>
    </p:titleStyle>
    <p:bodyStyle>
      <a:lvl1pPr marL="0" eaLnBrk="1" hangingPunct="1">
        <a:defRPr>
          <a:latin typeface="+mn-lt"/>
          <a:ea typeface="+mn-ea"/>
          <a:cs typeface="+mn-cs"/>
        </a:defRPr>
      </a:lvl1pPr>
      <a:lvl2pPr marL="219924" eaLnBrk="1" hangingPunct="1">
        <a:defRPr>
          <a:latin typeface="+mn-lt"/>
          <a:ea typeface="+mn-ea"/>
          <a:cs typeface="+mn-cs"/>
        </a:defRPr>
      </a:lvl2pPr>
      <a:lvl3pPr marL="439849" eaLnBrk="1" hangingPunct="1">
        <a:defRPr>
          <a:latin typeface="+mn-lt"/>
          <a:ea typeface="+mn-ea"/>
          <a:cs typeface="+mn-cs"/>
        </a:defRPr>
      </a:lvl3pPr>
      <a:lvl4pPr marL="659773" eaLnBrk="1" hangingPunct="1">
        <a:defRPr>
          <a:latin typeface="+mn-lt"/>
          <a:ea typeface="+mn-ea"/>
          <a:cs typeface="+mn-cs"/>
        </a:defRPr>
      </a:lvl4pPr>
      <a:lvl5pPr marL="879697" eaLnBrk="1" hangingPunct="1">
        <a:defRPr>
          <a:latin typeface="+mn-lt"/>
          <a:ea typeface="+mn-ea"/>
          <a:cs typeface="+mn-cs"/>
        </a:defRPr>
      </a:lvl5pPr>
      <a:lvl6pPr marL="1099621" eaLnBrk="1" hangingPunct="1">
        <a:defRPr>
          <a:latin typeface="+mn-lt"/>
          <a:ea typeface="+mn-ea"/>
          <a:cs typeface="+mn-cs"/>
        </a:defRPr>
      </a:lvl6pPr>
      <a:lvl7pPr marL="1319545" eaLnBrk="1" hangingPunct="1">
        <a:defRPr>
          <a:latin typeface="+mn-lt"/>
          <a:ea typeface="+mn-ea"/>
          <a:cs typeface="+mn-cs"/>
        </a:defRPr>
      </a:lvl7pPr>
      <a:lvl8pPr marL="1539469" eaLnBrk="1" hangingPunct="1">
        <a:defRPr>
          <a:latin typeface="+mn-lt"/>
          <a:ea typeface="+mn-ea"/>
          <a:cs typeface="+mn-cs"/>
        </a:defRPr>
      </a:lvl8pPr>
      <a:lvl9pPr marL="1759394" eaLnBrk="1" hangingPunct="1">
        <a:defRPr>
          <a:latin typeface="+mn-lt"/>
          <a:ea typeface="+mn-ea"/>
          <a:cs typeface="+mn-cs"/>
        </a:defRPr>
      </a:lvl9pPr>
    </p:bodyStyle>
    <p:otherStyle>
      <a:lvl1pPr marL="0" eaLnBrk="1" hangingPunct="1">
        <a:defRPr>
          <a:latin typeface="+mn-lt"/>
          <a:ea typeface="+mn-ea"/>
          <a:cs typeface="+mn-cs"/>
        </a:defRPr>
      </a:lvl1pPr>
      <a:lvl2pPr marL="219924" eaLnBrk="1" hangingPunct="1">
        <a:defRPr>
          <a:latin typeface="+mn-lt"/>
          <a:ea typeface="+mn-ea"/>
          <a:cs typeface="+mn-cs"/>
        </a:defRPr>
      </a:lvl2pPr>
      <a:lvl3pPr marL="439849" eaLnBrk="1" hangingPunct="1">
        <a:defRPr>
          <a:latin typeface="+mn-lt"/>
          <a:ea typeface="+mn-ea"/>
          <a:cs typeface="+mn-cs"/>
        </a:defRPr>
      </a:lvl3pPr>
      <a:lvl4pPr marL="659773" eaLnBrk="1" hangingPunct="1">
        <a:defRPr>
          <a:latin typeface="+mn-lt"/>
          <a:ea typeface="+mn-ea"/>
          <a:cs typeface="+mn-cs"/>
        </a:defRPr>
      </a:lvl4pPr>
      <a:lvl5pPr marL="879697" eaLnBrk="1" hangingPunct="1">
        <a:defRPr>
          <a:latin typeface="+mn-lt"/>
          <a:ea typeface="+mn-ea"/>
          <a:cs typeface="+mn-cs"/>
        </a:defRPr>
      </a:lvl5pPr>
      <a:lvl6pPr marL="1099621" eaLnBrk="1" hangingPunct="1">
        <a:defRPr>
          <a:latin typeface="+mn-lt"/>
          <a:ea typeface="+mn-ea"/>
          <a:cs typeface="+mn-cs"/>
        </a:defRPr>
      </a:lvl6pPr>
      <a:lvl7pPr marL="1319545" eaLnBrk="1" hangingPunct="1">
        <a:defRPr>
          <a:latin typeface="+mn-lt"/>
          <a:ea typeface="+mn-ea"/>
          <a:cs typeface="+mn-cs"/>
        </a:defRPr>
      </a:lvl7pPr>
      <a:lvl8pPr marL="1539469" eaLnBrk="1" hangingPunct="1">
        <a:defRPr>
          <a:latin typeface="+mn-lt"/>
          <a:ea typeface="+mn-ea"/>
          <a:cs typeface="+mn-cs"/>
        </a:defRPr>
      </a:lvl8pPr>
      <a:lvl9pPr marL="1759394" eaLnBrk="1" hangingPunct="1">
        <a:defRPr>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ED98C82-E2E7-4360-B289-9879F89F1F32}" type="datetimeFigureOut">
              <a:rPr lang="it-IT" smtClean="0"/>
              <a:t>28/11/2025</a:t>
            </a:fld>
            <a:endParaRPr lang="it-IT"/>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it-IT"/>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1FEA1422-B183-4188-B1F7-244E01927947}" type="slidenum">
              <a:rPr lang="it-IT" smtClean="0"/>
              <a:t>‹N›</a:t>
            </a:fld>
            <a:endParaRPr lang="it-IT"/>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6380766"/>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a:extLst>
              <a:ext uri="{FF2B5EF4-FFF2-40B4-BE49-F238E27FC236}">
                <a16:creationId xmlns:a16="http://schemas.microsoft.com/office/drawing/2014/main" id="{03DE2B1D-9DD7-96BA-C521-021826ADDAD9}"/>
              </a:ext>
            </a:extLst>
          </p:cNvPr>
          <p:cNvSpPr>
            <a:spLocks noGrp="1"/>
          </p:cNvSpPr>
          <p:nvPr>
            <p:ph type="title"/>
          </p:nvPr>
        </p:nvSpPr>
        <p:spPr/>
        <p:txBody>
          <a:bodyPr>
            <a:normAutofit fontScale="90000"/>
          </a:bodyPr>
          <a:lstStyle/>
          <a:p>
            <a:br>
              <a:rPr lang="it-IT" sz="4400" b="1" dirty="0"/>
            </a:br>
            <a:br>
              <a:rPr lang="it-IT" sz="4400" b="1" dirty="0"/>
            </a:br>
            <a:r>
              <a:rPr lang="it-IT" sz="4400" b="1" dirty="0"/>
              <a:t>Modelli integrati di interventi psicoeducativi e didattici per la disabilità intellettiva e per i disturbi generalizzati dello sviluppo – 4 CFU	</a:t>
            </a:r>
            <a:br>
              <a:rPr lang="it-IT" sz="4400" b="1" dirty="0"/>
            </a:br>
            <a:r>
              <a:rPr lang="it-IT" dirty="0"/>
              <a:t> </a:t>
            </a:r>
          </a:p>
        </p:txBody>
      </p:sp>
      <p:sp>
        <p:nvSpPr>
          <p:cNvPr id="7" name="Segnaposto testo 6">
            <a:extLst>
              <a:ext uri="{FF2B5EF4-FFF2-40B4-BE49-F238E27FC236}">
                <a16:creationId xmlns:a16="http://schemas.microsoft.com/office/drawing/2014/main" id="{ED834A0F-D3FB-7673-2CAE-3A707042AF96}"/>
              </a:ext>
            </a:extLst>
          </p:cNvPr>
          <p:cNvSpPr>
            <a:spLocks noGrp="1"/>
          </p:cNvSpPr>
          <p:nvPr>
            <p:ph type="body" idx="1"/>
          </p:nvPr>
        </p:nvSpPr>
        <p:spPr/>
        <p:txBody>
          <a:bodyPr>
            <a:normAutofit/>
          </a:bodyPr>
          <a:lstStyle/>
          <a:p>
            <a:r>
              <a:rPr lang="it-IT" dirty="0"/>
              <a:t>TFA X ciclo UNICAMILLUS</a:t>
            </a:r>
          </a:p>
          <a:p>
            <a:r>
              <a:rPr lang="it-IT" dirty="0"/>
              <a:t>GRUPPO SE</a:t>
            </a:r>
          </a:p>
          <a:p>
            <a:endParaRPr lang="it-IT" dirty="0"/>
          </a:p>
        </p:txBody>
      </p:sp>
      <p:sp>
        <p:nvSpPr>
          <p:cNvPr id="9" name="CasellaDiTesto 8">
            <a:extLst>
              <a:ext uri="{FF2B5EF4-FFF2-40B4-BE49-F238E27FC236}">
                <a16:creationId xmlns:a16="http://schemas.microsoft.com/office/drawing/2014/main" id="{45A14873-41A4-8F1C-72E3-585B9B8A21DB}"/>
              </a:ext>
            </a:extLst>
          </p:cNvPr>
          <p:cNvSpPr txBox="1"/>
          <p:nvPr/>
        </p:nvSpPr>
        <p:spPr>
          <a:xfrm>
            <a:off x="3342289" y="5916588"/>
            <a:ext cx="6096000" cy="369332"/>
          </a:xfrm>
          <a:prstGeom prst="rect">
            <a:avLst/>
          </a:prstGeom>
          <a:noFill/>
        </p:spPr>
        <p:txBody>
          <a:bodyPr wrap="square">
            <a:spAutoFit/>
          </a:bodyPr>
          <a:lstStyle/>
          <a:p>
            <a:r>
              <a:rPr lang="it-IT" dirty="0"/>
              <a:t>PROF. </a:t>
            </a:r>
            <a:r>
              <a:rPr lang="it-IT" dirty="0" err="1"/>
              <a:t>ssa</a:t>
            </a:r>
            <a:r>
              <a:rPr lang="it-IT" dirty="0"/>
              <a:t> ORNELLA ROSSILLO</a:t>
            </a:r>
          </a:p>
        </p:txBody>
      </p:sp>
    </p:spTree>
    <p:extLst>
      <p:ext uri="{BB962C8B-B14F-4D97-AF65-F5344CB8AC3E}">
        <p14:creationId xmlns:p14="http://schemas.microsoft.com/office/powerpoint/2010/main" val="18632860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5A68E7E-AA48-A57E-10A3-81A5EB505081}"/>
              </a:ext>
            </a:extLst>
          </p:cNvPr>
          <p:cNvSpPr>
            <a:spLocks noGrp="1"/>
          </p:cNvSpPr>
          <p:nvPr>
            <p:ph type="title"/>
          </p:nvPr>
        </p:nvSpPr>
        <p:spPr>
          <a:xfrm>
            <a:off x="917196" y="421090"/>
            <a:ext cx="10357608" cy="5097375"/>
          </a:xfrm>
        </p:spPr>
        <p:txBody>
          <a:bodyPr>
            <a:normAutofit fontScale="90000"/>
          </a:bodyPr>
          <a:lstStyle/>
          <a:p>
            <a:br>
              <a:rPr lang="it-IT" dirty="0"/>
            </a:br>
            <a:br>
              <a:rPr lang="it-IT" dirty="0"/>
            </a:br>
            <a:br>
              <a:rPr lang="it-IT" dirty="0"/>
            </a:br>
            <a:br>
              <a:rPr lang="it-IT" dirty="0"/>
            </a:br>
            <a:br>
              <a:rPr lang="it-IT" dirty="0"/>
            </a:br>
            <a:br>
              <a:rPr lang="it-IT" dirty="0"/>
            </a:br>
            <a:br>
              <a:rPr lang="it-IT" dirty="0"/>
            </a:br>
            <a:r>
              <a:rPr lang="it-IT" b="1" dirty="0">
                <a:solidFill>
                  <a:srgbClr val="0F4159">
                    <a:lumMod val="85000"/>
                    <a:lumOff val="15000"/>
                  </a:srgbClr>
                </a:solidFill>
              </a:rPr>
              <a:t>D</a:t>
            </a:r>
            <a:r>
              <a:rPr kumimoji="0" lang="it-IT" sz="4000" b="1" i="0" u="none" strike="noStrike" kern="1200" cap="none" spc="0" normalizeH="0" baseline="0" noProof="0" dirty="0" err="1">
                <a:ln>
                  <a:noFill/>
                </a:ln>
                <a:solidFill>
                  <a:srgbClr val="0F4159">
                    <a:lumMod val="85000"/>
                    <a:lumOff val="15000"/>
                  </a:srgbClr>
                </a:solidFill>
                <a:effectLst/>
                <a:uLnTx/>
                <a:uFillTx/>
                <a:latin typeface="Arial" panose="020B0604020202020204" pitchFamily="34" charset="0"/>
                <a:ea typeface="+mj-ea"/>
                <a:cs typeface="Arial" panose="020B0604020202020204" pitchFamily="34" charset="0"/>
              </a:rPr>
              <a:t>isturbi</a:t>
            </a:r>
            <a:r>
              <a:rPr kumimoji="0" lang="it-IT" sz="4000" b="1" i="0" u="none" strike="noStrike" kern="1200" cap="none" spc="0" normalizeH="0" baseline="0" noProof="0" dirty="0">
                <a:ln>
                  <a:noFill/>
                </a:ln>
                <a:solidFill>
                  <a:srgbClr val="0F4159">
                    <a:lumMod val="85000"/>
                    <a:lumOff val="15000"/>
                  </a:srgbClr>
                </a:solidFill>
                <a:effectLst/>
                <a:uLnTx/>
                <a:uFillTx/>
                <a:latin typeface="Arial" panose="020B0604020202020204" pitchFamily="34" charset="0"/>
                <a:ea typeface="+mj-ea"/>
                <a:cs typeface="Arial" panose="020B0604020202020204" pitchFamily="34" charset="0"/>
              </a:rPr>
              <a:t> del </a:t>
            </a:r>
            <a:r>
              <a:rPr kumimoji="0" lang="it-IT" sz="4000" b="1" i="0" u="none" strike="noStrike" kern="1200" cap="none" spc="0" normalizeH="0" baseline="0" noProof="0" dirty="0" err="1">
                <a:ln>
                  <a:noFill/>
                </a:ln>
                <a:solidFill>
                  <a:srgbClr val="0F4159">
                    <a:lumMod val="85000"/>
                    <a:lumOff val="15000"/>
                  </a:srgbClr>
                </a:solidFill>
                <a:effectLst/>
                <a:uLnTx/>
                <a:uFillTx/>
                <a:latin typeface="Arial" panose="020B0604020202020204" pitchFamily="34" charset="0"/>
                <a:ea typeface="+mj-ea"/>
                <a:cs typeface="Arial" panose="020B0604020202020204" pitchFamily="34" charset="0"/>
              </a:rPr>
              <a:t>neurosviluppo</a:t>
            </a:r>
            <a:r>
              <a:rPr kumimoji="0" lang="it-IT" sz="4000" b="1" i="0" u="none" strike="noStrike" kern="1200" cap="none" spc="0" normalizeH="0" baseline="0" noProof="0" dirty="0">
                <a:ln>
                  <a:noFill/>
                </a:ln>
                <a:solidFill>
                  <a:srgbClr val="0F4159">
                    <a:lumMod val="85000"/>
                    <a:lumOff val="15000"/>
                  </a:srgbClr>
                </a:solidFill>
                <a:effectLst/>
                <a:uLnTx/>
                <a:uFillTx/>
                <a:latin typeface="Arial" panose="020B0604020202020204" pitchFamily="34" charset="0"/>
                <a:ea typeface="+mj-ea"/>
                <a:cs typeface="Arial" panose="020B0604020202020204" pitchFamily="34" charset="0"/>
              </a:rPr>
              <a:t>:</a:t>
            </a:r>
            <a:br>
              <a:rPr kumimoji="0" lang="it-IT" sz="4000" b="1" i="0" u="none" strike="noStrike" kern="1200" cap="none" spc="0" normalizeH="0" baseline="0" noProof="0" dirty="0">
                <a:ln>
                  <a:noFill/>
                </a:ln>
                <a:solidFill>
                  <a:srgbClr val="0F4159">
                    <a:lumMod val="85000"/>
                    <a:lumOff val="15000"/>
                  </a:srgbClr>
                </a:solidFill>
                <a:effectLst/>
                <a:uLnTx/>
                <a:uFillTx/>
                <a:latin typeface="Arial" panose="020B0604020202020204" pitchFamily="34" charset="0"/>
                <a:ea typeface="+mj-ea"/>
                <a:cs typeface="Arial" panose="020B0604020202020204" pitchFamily="34" charset="0"/>
              </a:rPr>
            </a:br>
            <a:br>
              <a:rPr kumimoji="0" lang="it-IT" sz="4000" b="1" i="0" u="none" strike="noStrike" kern="1200" cap="none" spc="0" normalizeH="0" baseline="0" noProof="0" dirty="0">
                <a:ln>
                  <a:noFill/>
                </a:ln>
                <a:solidFill>
                  <a:srgbClr val="0F4159">
                    <a:lumMod val="85000"/>
                    <a:lumOff val="15000"/>
                  </a:srgbClr>
                </a:solidFill>
                <a:effectLst/>
                <a:uLnTx/>
                <a:uFillTx/>
                <a:latin typeface="Arial" panose="020B0604020202020204" pitchFamily="34" charset="0"/>
                <a:ea typeface="+mj-ea"/>
                <a:cs typeface="Arial" panose="020B0604020202020204" pitchFamily="34" charset="0"/>
              </a:rPr>
            </a:br>
            <a:br>
              <a:rPr kumimoji="0" lang="it-IT" sz="2700" b="1" i="0" u="none" strike="noStrike" kern="1200" cap="none" spc="0" normalizeH="0" baseline="0" noProof="0" dirty="0">
                <a:ln>
                  <a:noFill/>
                </a:ln>
                <a:solidFill>
                  <a:srgbClr val="0F4159">
                    <a:lumMod val="85000"/>
                    <a:lumOff val="15000"/>
                  </a:srgbClr>
                </a:solidFill>
                <a:effectLst/>
                <a:uLnTx/>
                <a:uFillTx/>
                <a:latin typeface="Arial" panose="020B0604020202020204" pitchFamily="34" charset="0"/>
                <a:ea typeface="+mj-ea"/>
                <a:cs typeface="Arial" panose="020B0604020202020204" pitchFamily="34" charset="0"/>
              </a:rPr>
            </a:br>
            <a:br>
              <a:rPr kumimoji="0" lang="it-IT" sz="2700" b="1" i="0" u="none" strike="noStrike" kern="1200" cap="none" spc="0" normalizeH="0" baseline="0" noProof="0" dirty="0">
                <a:ln>
                  <a:noFill/>
                </a:ln>
                <a:solidFill>
                  <a:srgbClr val="0F4159">
                    <a:lumMod val="85000"/>
                    <a:lumOff val="15000"/>
                  </a:srgbClr>
                </a:solidFill>
                <a:effectLst/>
                <a:uLnTx/>
                <a:uFillTx/>
                <a:latin typeface="Arial" panose="020B0604020202020204" pitchFamily="34" charset="0"/>
                <a:ea typeface="+mj-ea"/>
                <a:cs typeface="Arial" panose="020B0604020202020204" pitchFamily="34" charset="0"/>
              </a:rPr>
            </a:br>
            <a:r>
              <a:rPr lang="it-IT" sz="2700" dirty="0"/>
              <a:t>Disturbi generalizzati dello sviluppo;</a:t>
            </a:r>
            <a:br>
              <a:rPr lang="it-IT" sz="2700" dirty="0"/>
            </a:br>
            <a:r>
              <a:rPr lang="it-IT" sz="2700" dirty="0"/>
              <a:t>Disturbi pervasivi dello sviluppo;</a:t>
            </a:r>
            <a:br>
              <a:rPr lang="it-IT" sz="2700" dirty="0"/>
            </a:br>
            <a:br>
              <a:rPr lang="it-IT" sz="2700" dirty="0"/>
            </a:br>
            <a:r>
              <a:rPr lang="it-IT" sz="2700" dirty="0"/>
              <a:t>Disturbi dello spettro autistico.</a:t>
            </a:r>
            <a:br>
              <a:rPr lang="it-IT" sz="2700" dirty="0"/>
            </a:br>
            <a:r>
              <a:rPr lang="it-IT" sz="2700" dirty="0"/>
              <a:t>Qual è la differenza tra queste denominazioni?</a:t>
            </a:r>
            <a:br>
              <a:rPr lang="it-IT" sz="2700" dirty="0"/>
            </a:br>
            <a:endParaRPr lang="it-IT" sz="2700" dirty="0"/>
          </a:p>
        </p:txBody>
      </p:sp>
    </p:spTree>
    <p:extLst>
      <p:ext uri="{BB962C8B-B14F-4D97-AF65-F5344CB8AC3E}">
        <p14:creationId xmlns:p14="http://schemas.microsoft.com/office/powerpoint/2010/main" val="9345791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5A68E7E-AA48-A57E-10A3-81A5EB505081}"/>
              </a:ext>
            </a:extLst>
          </p:cNvPr>
          <p:cNvSpPr>
            <a:spLocks noGrp="1"/>
          </p:cNvSpPr>
          <p:nvPr>
            <p:ph type="title"/>
          </p:nvPr>
        </p:nvSpPr>
        <p:spPr/>
        <p:txBody>
          <a:bodyPr>
            <a:normAutofit/>
          </a:bodyPr>
          <a:lstStyle/>
          <a:p>
            <a:r>
              <a:rPr lang="it-IT" sz="4000" b="1" dirty="0"/>
              <a:t>Disturbi del </a:t>
            </a:r>
            <a:r>
              <a:rPr lang="it-IT" sz="4000" b="1" dirty="0" err="1"/>
              <a:t>neurosviluppo</a:t>
            </a:r>
            <a:endParaRPr lang="it-IT" sz="4000" b="1" dirty="0"/>
          </a:p>
        </p:txBody>
      </p:sp>
      <p:sp>
        <p:nvSpPr>
          <p:cNvPr id="7" name="Segnaposto contenuto 6">
            <a:extLst>
              <a:ext uri="{FF2B5EF4-FFF2-40B4-BE49-F238E27FC236}">
                <a16:creationId xmlns:a16="http://schemas.microsoft.com/office/drawing/2014/main" id="{41D80206-A9F3-D5F7-1FA3-170D8B9E1D36}"/>
              </a:ext>
            </a:extLst>
          </p:cNvPr>
          <p:cNvSpPr>
            <a:spLocks noGrp="1"/>
          </p:cNvSpPr>
          <p:nvPr>
            <p:ph idx="1"/>
          </p:nvPr>
        </p:nvSpPr>
        <p:spPr/>
        <p:txBody>
          <a:bodyPr>
            <a:noAutofit/>
          </a:bodyPr>
          <a:lstStyle/>
          <a:p>
            <a:pPr marL="742950" indent="-742950">
              <a:buFont typeface="+mj-lt"/>
              <a:buAutoNum type="arabicPeriod"/>
            </a:pPr>
            <a:r>
              <a:rPr lang="it-IT" sz="4400" dirty="0"/>
              <a:t>Disturbi generalizzati dello sviluppo;</a:t>
            </a:r>
          </a:p>
          <a:p>
            <a:pPr marL="742950" indent="-742950">
              <a:buFont typeface="+mj-lt"/>
              <a:buAutoNum type="arabicPeriod"/>
            </a:pPr>
            <a:r>
              <a:rPr lang="it-IT" sz="4400" dirty="0"/>
              <a:t>Disturbi pervasivi dello sviluppo;</a:t>
            </a:r>
          </a:p>
          <a:p>
            <a:pPr marL="742950" indent="-742950">
              <a:buFont typeface="+mj-lt"/>
              <a:buAutoNum type="arabicPeriod"/>
            </a:pPr>
            <a:r>
              <a:rPr lang="it-IT" sz="4400" dirty="0"/>
              <a:t>Disturbi dello spettro autistico.</a:t>
            </a:r>
            <a:br>
              <a:rPr lang="it-IT" sz="4400" dirty="0"/>
            </a:br>
            <a:r>
              <a:rPr lang="it-IT" sz="4400" i="1" dirty="0"/>
              <a:t>Qual è la differenza tra queste denominazioni?</a:t>
            </a:r>
          </a:p>
        </p:txBody>
      </p:sp>
      <p:sp>
        <p:nvSpPr>
          <p:cNvPr id="8" name="Segnaposto testo 7">
            <a:extLst>
              <a:ext uri="{FF2B5EF4-FFF2-40B4-BE49-F238E27FC236}">
                <a16:creationId xmlns:a16="http://schemas.microsoft.com/office/drawing/2014/main" id="{4BF19867-F018-DC47-BE74-297E0BC8BF42}"/>
              </a:ext>
            </a:extLst>
          </p:cNvPr>
          <p:cNvSpPr>
            <a:spLocks noGrp="1"/>
          </p:cNvSpPr>
          <p:nvPr>
            <p:ph type="body" sz="half" idx="2"/>
          </p:nvPr>
        </p:nvSpPr>
        <p:spPr/>
        <p:txBody>
          <a:bodyPr/>
          <a:lstStyle/>
          <a:p>
            <a:endParaRPr lang="it-IT"/>
          </a:p>
        </p:txBody>
      </p:sp>
    </p:spTree>
    <p:extLst>
      <p:ext uri="{BB962C8B-B14F-4D97-AF65-F5344CB8AC3E}">
        <p14:creationId xmlns:p14="http://schemas.microsoft.com/office/powerpoint/2010/main" val="36280509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A26145C-3C61-6A26-DD3B-50005585D1C0}"/>
              </a:ext>
            </a:extLst>
          </p:cNvPr>
          <p:cNvSpPr>
            <a:spLocks noGrp="1"/>
          </p:cNvSpPr>
          <p:nvPr>
            <p:ph type="title"/>
          </p:nvPr>
        </p:nvSpPr>
        <p:spPr>
          <a:xfrm>
            <a:off x="365781" y="398206"/>
            <a:ext cx="11074052" cy="1325563"/>
          </a:xfrm>
        </p:spPr>
        <p:txBody>
          <a:bodyPr/>
          <a:lstStyle/>
          <a:p>
            <a:pPr algn="ctr"/>
            <a:r>
              <a:rPr lang="it-IT" dirty="0"/>
              <a:t>I disturbi del neurosviluppo </a:t>
            </a:r>
          </a:p>
        </p:txBody>
      </p:sp>
      <p:sp>
        <p:nvSpPr>
          <p:cNvPr id="3" name="Segnaposto contenuto 2">
            <a:extLst>
              <a:ext uri="{FF2B5EF4-FFF2-40B4-BE49-F238E27FC236}">
                <a16:creationId xmlns:a16="http://schemas.microsoft.com/office/drawing/2014/main" id="{685423A7-186C-B481-2B3F-EF9C070336DF}"/>
              </a:ext>
            </a:extLst>
          </p:cNvPr>
          <p:cNvSpPr>
            <a:spLocks noGrp="1"/>
          </p:cNvSpPr>
          <p:nvPr>
            <p:ph idx="1"/>
          </p:nvPr>
        </p:nvSpPr>
        <p:spPr>
          <a:xfrm>
            <a:off x="752167" y="1681316"/>
            <a:ext cx="10884511" cy="4778478"/>
          </a:xfrm>
        </p:spPr>
        <p:txBody>
          <a:bodyPr>
            <a:normAutofit fontScale="55000" lnSpcReduction="20000"/>
          </a:bodyPr>
          <a:lstStyle/>
          <a:p>
            <a:pPr marL="0" indent="0">
              <a:lnSpc>
                <a:spcPct val="150000"/>
              </a:lnSpc>
              <a:buNone/>
            </a:pPr>
            <a:r>
              <a:rPr lang="it-IT" sz="3200" b="1" dirty="0"/>
              <a:t>I disturbi del neurosviluppo includono:</a:t>
            </a:r>
          </a:p>
          <a:p>
            <a:pPr>
              <a:lnSpc>
                <a:spcPct val="150000"/>
              </a:lnSpc>
            </a:pPr>
            <a:r>
              <a:rPr lang="it-IT" sz="3200" dirty="0"/>
              <a:t> la disabilità intellettiva,</a:t>
            </a:r>
          </a:p>
          <a:p>
            <a:pPr>
              <a:lnSpc>
                <a:spcPct val="150000"/>
              </a:lnSpc>
            </a:pPr>
            <a:r>
              <a:rPr lang="it-IT" sz="3200" dirty="0"/>
              <a:t> i disturbi della comunicazione, </a:t>
            </a:r>
          </a:p>
          <a:p>
            <a:pPr>
              <a:lnSpc>
                <a:spcPct val="150000"/>
              </a:lnSpc>
            </a:pPr>
            <a:r>
              <a:rPr lang="it-IT" sz="3200" b="1" dirty="0"/>
              <a:t>i disturbi dello spettro autistico (ASD), </a:t>
            </a:r>
          </a:p>
          <a:p>
            <a:pPr>
              <a:lnSpc>
                <a:spcPct val="150000"/>
              </a:lnSpc>
            </a:pPr>
            <a:r>
              <a:rPr lang="it-IT" sz="3200" b="1" dirty="0"/>
              <a:t>il disturbo da deficit di attenzione/iperattività (ADHD),</a:t>
            </a:r>
          </a:p>
          <a:p>
            <a:pPr>
              <a:lnSpc>
                <a:spcPct val="150000"/>
              </a:lnSpc>
            </a:pPr>
            <a:r>
              <a:rPr lang="it-IT" sz="3200" b="1" dirty="0"/>
              <a:t> i disturbi specifici dell'apprendimento (DSA) </a:t>
            </a:r>
          </a:p>
          <a:p>
            <a:pPr>
              <a:lnSpc>
                <a:spcPct val="150000"/>
              </a:lnSpc>
            </a:pPr>
            <a:r>
              <a:rPr lang="it-IT" sz="3200" dirty="0"/>
              <a:t> i disturbi del movimento e da tic. </a:t>
            </a:r>
          </a:p>
          <a:p>
            <a:pPr marL="0" indent="0">
              <a:lnSpc>
                <a:spcPct val="150000"/>
              </a:lnSpc>
              <a:buNone/>
            </a:pPr>
            <a:r>
              <a:rPr lang="it-IT" sz="3200" b="1" dirty="0"/>
              <a:t>Si manifestano nelle prime fasi della vita e comportano difficoltà nelle funzioni personali, sociali e scolastiche, spesso con comorbilità tra loro. </a:t>
            </a:r>
          </a:p>
        </p:txBody>
      </p:sp>
    </p:spTree>
    <p:extLst>
      <p:ext uri="{BB962C8B-B14F-4D97-AF65-F5344CB8AC3E}">
        <p14:creationId xmlns:p14="http://schemas.microsoft.com/office/powerpoint/2010/main" val="35851929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olo 6">
            <a:extLst>
              <a:ext uri="{FF2B5EF4-FFF2-40B4-BE49-F238E27FC236}">
                <a16:creationId xmlns:a16="http://schemas.microsoft.com/office/drawing/2014/main" id="{6D8CD9FF-C518-B993-4075-49D14AA413EA}"/>
              </a:ext>
            </a:extLst>
          </p:cNvPr>
          <p:cNvSpPr>
            <a:spLocks noGrp="1"/>
          </p:cNvSpPr>
          <p:nvPr>
            <p:ph type="title"/>
          </p:nvPr>
        </p:nvSpPr>
        <p:spPr/>
        <p:txBody>
          <a:bodyPr>
            <a:normAutofit/>
          </a:bodyPr>
          <a:lstStyle/>
          <a:p>
            <a:pPr algn="ctr"/>
            <a:r>
              <a:rPr lang="it-IT" b="1" dirty="0"/>
              <a:t>Il termine </a:t>
            </a:r>
            <a:r>
              <a:rPr lang="it-IT" b="1" i="1" dirty="0"/>
              <a:t>Autismo </a:t>
            </a:r>
          </a:p>
        </p:txBody>
      </p:sp>
      <p:sp>
        <p:nvSpPr>
          <p:cNvPr id="8" name="Segnaposto contenuto 7">
            <a:extLst>
              <a:ext uri="{FF2B5EF4-FFF2-40B4-BE49-F238E27FC236}">
                <a16:creationId xmlns:a16="http://schemas.microsoft.com/office/drawing/2014/main" id="{76C0F1C3-705B-1301-EA1F-F514754816D1}"/>
              </a:ext>
            </a:extLst>
          </p:cNvPr>
          <p:cNvSpPr>
            <a:spLocks noGrp="1"/>
          </p:cNvSpPr>
          <p:nvPr>
            <p:ph idx="1"/>
          </p:nvPr>
        </p:nvSpPr>
        <p:spPr/>
        <p:txBody>
          <a:bodyPr>
            <a:normAutofit fontScale="92500" lnSpcReduction="10000"/>
          </a:bodyPr>
          <a:lstStyle/>
          <a:p>
            <a:pPr marL="0" indent="0">
              <a:buNone/>
            </a:pPr>
            <a:r>
              <a:rPr lang="it-IT" sz="2600" dirty="0">
                <a:solidFill>
                  <a:srgbClr val="030C11"/>
                </a:solidFill>
              </a:rPr>
              <a:t>L’utilizzo del termine Autismo nel suo senso clinico trae origine negli Anni ’40, quando </a:t>
            </a:r>
            <a:r>
              <a:rPr lang="it-IT" sz="2600" b="1" dirty="0">
                <a:solidFill>
                  <a:srgbClr val="030C11"/>
                </a:solidFill>
              </a:rPr>
              <a:t>Leo Kanner </a:t>
            </a:r>
            <a:r>
              <a:rPr lang="it-IT" sz="2600" dirty="0">
                <a:solidFill>
                  <a:srgbClr val="030C11"/>
                </a:solidFill>
              </a:rPr>
              <a:t>(1943) e </a:t>
            </a:r>
            <a:r>
              <a:rPr lang="it-IT" sz="2600" b="1" dirty="0">
                <a:solidFill>
                  <a:srgbClr val="030C11"/>
                </a:solidFill>
              </a:rPr>
              <a:t>Hans Asperger </a:t>
            </a:r>
            <a:r>
              <a:rPr lang="it-IT" sz="2600" dirty="0">
                <a:solidFill>
                  <a:srgbClr val="030C11"/>
                </a:solidFill>
              </a:rPr>
              <a:t>(1944), in maniera totalmente indipendente l’uno dall’altro, definiscono due quadri sintomatologici apparentemente molto simili, ma con alcune differenze sostanziali. </a:t>
            </a:r>
          </a:p>
          <a:p>
            <a:pPr marL="0" indent="0">
              <a:buNone/>
            </a:pPr>
            <a:r>
              <a:rPr lang="it-IT" sz="2600" dirty="0">
                <a:solidFill>
                  <a:srgbClr val="030C11"/>
                </a:solidFill>
              </a:rPr>
              <a:t>Kanner (1943) descrive i bambini da lui osservati e definiti autistici come caratterizzati da ecolalia, paura ossessiva dei cambiamenti ambientali e solitudine autistica, definita come una sorta di chiusura e ritiro, come se stessero felicemente in un guscio, ignorando gli stimoli che giungono loro dall’esterno.</a:t>
            </a:r>
          </a:p>
          <a:p>
            <a:pPr marL="0" indent="0">
              <a:buNone/>
            </a:pPr>
            <a:r>
              <a:rPr lang="it-IT" sz="2600" dirty="0">
                <a:solidFill>
                  <a:srgbClr val="030C11"/>
                </a:solidFill>
              </a:rPr>
              <a:t>Ciò che differenzia la Sindrome osservata da Asperger (1944; la quale prenderà successivamente il suo nome; </a:t>
            </a:r>
            <a:r>
              <a:rPr lang="it-IT" sz="2600" dirty="0" err="1">
                <a:solidFill>
                  <a:srgbClr val="030C11"/>
                </a:solidFill>
              </a:rPr>
              <a:t>Wing</a:t>
            </a:r>
            <a:r>
              <a:rPr lang="it-IT" sz="2600" dirty="0">
                <a:solidFill>
                  <a:srgbClr val="030C11"/>
                </a:solidFill>
              </a:rPr>
              <a:t>, 1981), sono i seguenti elementi: un eloquio più scorrevole, una difficoltà nell’eseguire movimenti grossolani, ma non quelli fini, e una diversa capacità di apprendere (Jeffrey e Baker, 2013).</a:t>
            </a:r>
          </a:p>
          <a:p>
            <a:pPr marL="0" indent="0">
              <a:buNone/>
            </a:pPr>
            <a:endParaRPr lang="it-IT" dirty="0"/>
          </a:p>
        </p:txBody>
      </p:sp>
      <p:sp>
        <p:nvSpPr>
          <p:cNvPr id="4" name="Segnaposto data 3">
            <a:extLst>
              <a:ext uri="{FF2B5EF4-FFF2-40B4-BE49-F238E27FC236}">
                <a16:creationId xmlns:a16="http://schemas.microsoft.com/office/drawing/2014/main" id="{94B456C1-8248-8D56-8820-1D4821445273}"/>
              </a:ext>
            </a:extLst>
          </p:cNvPr>
          <p:cNvSpPr>
            <a:spLocks noGrp="1"/>
          </p:cNvSpPr>
          <p:nvPr>
            <p:ph type="dt" sz="half" idx="10"/>
          </p:nvPr>
        </p:nvSpPr>
        <p:spPr/>
        <p:txBody>
          <a:bodyPr/>
          <a:lstStyle/>
          <a:p>
            <a:fld id="{857D5D4B-B030-46B6-B833-C4F24E31E516}" type="datetime1">
              <a:rPr lang="en-US" smtClean="0"/>
              <a:t>11/28/2025</a:t>
            </a:fld>
            <a:endParaRPr lang="en-US" dirty="0"/>
          </a:p>
        </p:txBody>
      </p:sp>
      <p:sp>
        <p:nvSpPr>
          <p:cNvPr id="5" name="Segnaposto piè di pagina 4">
            <a:extLst>
              <a:ext uri="{FF2B5EF4-FFF2-40B4-BE49-F238E27FC236}">
                <a16:creationId xmlns:a16="http://schemas.microsoft.com/office/drawing/2014/main" id="{DCB06758-FDEC-DEC3-F224-39040F84C88F}"/>
              </a:ext>
            </a:extLst>
          </p:cNvPr>
          <p:cNvSpPr>
            <a:spLocks noGrp="1"/>
          </p:cNvSpPr>
          <p:nvPr>
            <p:ph type="ftr" sz="quarter" idx="11"/>
          </p:nvPr>
        </p:nvSpPr>
        <p:spPr/>
        <p:txBody>
          <a:bodyPr/>
          <a:lstStyle/>
          <a:p>
            <a:r>
              <a:rPr lang="en-US"/>
              <a:t>
              </a:t>
            </a:r>
            <a:endParaRPr lang="en-US" dirty="0"/>
          </a:p>
        </p:txBody>
      </p:sp>
      <p:sp>
        <p:nvSpPr>
          <p:cNvPr id="6" name="Segnaposto numero diapositiva 5">
            <a:extLst>
              <a:ext uri="{FF2B5EF4-FFF2-40B4-BE49-F238E27FC236}">
                <a16:creationId xmlns:a16="http://schemas.microsoft.com/office/drawing/2014/main" id="{3BC37566-EF73-6AD6-B87A-CCF825E99292}"/>
              </a:ext>
            </a:extLst>
          </p:cNvPr>
          <p:cNvSpPr>
            <a:spLocks noGrp="1"/>
          </p:cNvSpPr>
          <p:nvPr>
            <p:ph type="sldNum" sz="quarter" idx="12"/>
          </p:nvPr>
        </p:nvSpPr>
        <p:spPr/>
        <p:txBody>
          <a:bodyPr/>
          <a:lstStyle/>
          <a:p>
            <a:fld id="{E30AF5A0-43BB-4336-8627-9123B9144D80}" type="slidenum">
              <a:rPr lang="en-US" smtClean="0"/>
              <a:t>5</a:t>
            </a:fld>
            <a:endParaRPr lang="en-US" dirty="0"/>
          </a:p>
        </p:txBody>
      </p:sp>
    </p:spTree>
    <p:extLst>
      <p:ext uri="{BB962C8B-B14F-4D97-AF65-F5344CB8AC3E}">
        <p14:creationId xmlns:p14="http://schemas.microsoft.com/office/powerpoint/2010/main" val="11587828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46C4952-9C0B-FF1B-5C19-168507AB9599}"/>
              </a:ext>
            </a:extLst>
          </p:cNvPr>
          <p:cNvSpPr>
            <a:spLocks noGrp="1"/>
          </p:cNvSpPr>
          <p:nvPr>
            <p:ph type="title"/>
          </p:nvPr>
        </p:nvSpPr>
        <p:spPr/>
        <p:txBody>
          <a:bodyPr anchor="ctr">
            <a:normAutofit fontScale="90000"/>
          </a:bodyPr>
          <a:lstStyle/>
          <a:p>
            <a:r>
              <a:rPr lang="it-IT" dirty="0"/>
              <a:t>DISTURBI DELLO SPETTRO AUTISTICO:</a:t>
            </a:r>
            <a:br>
              <a:rPr lang="it-IT" dirty="0"/>
            </a:br>
            <a:r>
              <a:rPr lang="it-IT" dirty="0"/>
              <a:t>classificazioni, denominazioni e codici.</a:t>
            </a:r>
            <a:br>
              <a:rPr lang="it-IT" dirty="0"/>
            </a:br>
            <a:endParaRPr lang="it-IT" dirty="0"/>
          </a:p>
        </p:txBody>
      </p:sp>
      <p:sp>
        <p:nvSpPr>
          <p:cNvPr id="3" name="Segnaposto testo 2">
            <a:extLst>
              <a:ext uri="{FF2B5EF4-FFF2-40B4-BE49-F238E27FC236}">
                <a16:creationId xmlns:a16="http://schemas.microsoft.com/office/drawing/2014/main" id="{0155B371-7A44-7A09-B6D6-70123F711F25}"/>
              </a:ext>
            </a:extLst>
          </p:cNvPr>
          <p:cNvSpPr>
            <a:spLocks noGrp="1"/>
          </p:cNvSpPr>
          <p:nvPr>
            <p:ph type="body" idx="1"/>
          </p:nvPr>
        </p:nvSpPr>
        <p:spPr/>
        <p:txBody>
          <a:bodyPr/>
          <a:lstStyle/>
          <a:p>
            <a:endParaRPr lang="it-IT"/>
          </a:p>
        </p:txBody>
      </p:sp>
    </p:spTree>
    <p:extLst>
      <p:ext uri="{BB962C8B-B14F-4D97-AF65-F5344CB8AC3E}">
        <p14:creationId xmlns:p14="http://schemas.microsoft.com/office/powerpoint/2010/main" val="29159576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5EF9B2B-2B2F-F1F8-3C2C-AB108836E7A5}"/>
              </a:ext>
            </a:extLst>
          </p:cNvPr>
          <p:cNvSpPr>
            <a:spLocks noGrp="1"/>
          </p:cNvSpPr>
          <p:nvPr>
            <p:ph type="title"/>
          </p:nvPr>
        </p:nvSpPr>
        <p:spPr>
          <a:xfrm>
            <a:off x="555277" y="468363"/>
            <a:ext cx="11369122" cy="1325563"/>
          </a:xfrm>
        </p:spPr>
        <p:txBody>
          <a:bodyPr>
            <a:normAutofit fontScale="90000"/>
          </a:bodyPr>
          <a:lstStyle/>
          <a:p>
            <a:pPr algn="ctr"/>
            <a:br>
              <a:rPr lang="it-IT" dirty="0"/>
            </a:br>
            <a:br>
              <a:rPr lang="it-IT" dirty="0">
                <a:solidFill>
                  <a:srgbClr val="C00000"/>
                </a:solidFill>
              </a:rPr>
            </a:br>
            <a:r>
              <a:rPr lang="it-IT" dirty="0">
                <a:solidFill>
                  <a:srgbClr val="C00000"/>
                </a:solidFill>
              </a:rPr>
              <a:t>ICD-10: denominazioni, generale e specifiche, codici</a:t>
            </a:r>
            <a:br>
              <a:rPr lang="it-IT" dirty="0"/>
            </a:br>
            <a:br>
              <a:rPr lang="it-IT" dirty="0"/>
            </a:br>
            <a:endParaRPr lang="it-IT" dirty="0"/>
          </a:p>
        </p:txBody>
      </p:sp>
      <p:sp>
        <p:nvSpPr>
          <p:cNvPr id="10" name="Segnaposto contenuto 9">
            <a:extLst>
              <a:ext uri="{FF2B5EF4-FFF2-40B4-BE49-F238E27FC236}">
                <a16:creationId xmlns:a16="http://schemas.microsoft.com/office/drawing/2014/main" id="{ABA0E3C1-CD0D-F30D-177B-6B88F7B9182D}"/>
              </a:ext>
            </a:extLst>
          </p:cNvPr>
          <p:cNvSpPr txBox="1">
            <a:spLocks noGrp="1"/>
          </p:cNvSpPr>
          <p:nvPr>
            <p:ph idx="1"/>
          </p:nvPr>
        </p:nvSpPr>
        <p:spPr>
          <a:xfrm>
            <a:off x="555277" y="790727"/>
            <a:ext cx="11074400" cy="5260927"/>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it-IT" sz="1800" b="1" i="0" u="none" strike="noStrike" kern="1200" cap="none" spc="0" normalizeH="0" baseline="0" noProof="0" dirty="0">
                <a:ln>
                  <a:noFill/>
                </a:ln>
                <a:solidFill>
                  <a:srgbClr val="0F4159"/>
                </a:solidFill>
                <a:effectLst/>
                <a:uLnTx/>
                <a:uFillTx/>
                <a:latin typeface="Arial" panose="020B0604020202020204" pitchFamily="34" charset="0"/>
                <a:ea typeface="+mn-ea"/>
                <a:cs typeface="Arial" panose="020B0604020202020204" pitchFamily="34" charset="0"/>
              </a:rPr>
              <a:t>Nell'ICD-10, l'autismo è classificato sotto i codici F84 "</a:t>
            </a:r>
            <a:r>
              <a:rPr kumimoji="0" lang="it-IT" sz="1800" b="1" i="0" u="none" strike="noStrike" kern="1200" cap="none" spc="0" normalizeH="0" baseline="0" noProof="0" dirty="0">
                <a:ln>
                  <a:noFill/>
                </a:ln>
                <a:solidFill>
                  <a:srgbClr val="C00000"/>
                </a:solidFill>
                <a:effectLst/>
                <a:uLnTx/>
                <a:uFillTx/>
                <a:latin typeface="Arial" panose="020B0604020202020204" pitchFamily="34" charset="0"/>
                <a:ea typeface="+mn-ea"/>
                <a:cs typeface="Arial" panose="020B0604020202020204" pitchFamily="34" charset="0"/>
              </a:rPr>
              <a:t>Disturbi globali dello sviluppo</a:t>
            </a:r>
            <a:r>
              <a:rPr kumimoji="0" lang="it-IT" sz="1800" b="1" i="0" u="none" strike="noStrike" kern="1200" cap="none" spc="0" normalizeH="0" baseline="0" noProof="0" dirty="0">
                <a:ln>
                  <a:noFill/>
                </a:ln>
                <a:solidFill>
                  <a:srgbClr val="0F4159"/>
                </a:solidFill>
                <a:effectLst/>
                <a:uLnTx/>
                <a:uFillTx/>
                <a:latin typeface="Arial" panose="020B0604020202020204" pitchFamily="34" charset="0"/>
                <a:ea typeface="+mn-ea"/>
                <a:cs typeface="Arial" panose="020B0604020202020204" pitchFamily="34" charset="0"/>
              </a:rPr>
              <a:t>" e comprende diverse sindromi.</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it-IT" sz="1800" b="0" i="0" u="none" strike="noStrike" kern="1200" cap="none" spc="0" normalizeH="0" baseline="0" noProof="0" dirty="0">
                <a:ln>
                  <a:noFill/>
                </a:ln>
                <a:solidFill>
                  <a:srgbClr val="0F4159"/>
                </a:solidFill>
                <a:effectLst/>
                <a:uLnTx/>
                <a:uFillTx/>
                <a:latin typeface="Arial" panose="020B0604020202020204" pitchFamily="34" charset="0"/>
                <a:ea typeface="+mn-ea"/>
                <a:cs typeface="Arial" panose="020B0604020202020204" pitchFamily="34" charset="0"/>
              </a:rPr>
              <a:t>Ecco i codici principali:</a:t>
            </a:r>
          </a:p>
          <a:p>
            <a:pPr marL="0" indent="0">
              <a:buNone/>
              <a:defRPr/>
            </a:pPr>
            <a:r>
              <a:rPr kumimoji="0" lang="it-IT" sz="18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F84: Disturbo globale dello sviluppo. </a:t>
            </a:r>
            <a:r>
              <a:rPr kumimoji="0" lang="it-IT" sz="1800" b="1" i="0" u="none" strike="noStrike" kern="1200" cap="none" spc="0" normalizeH="0" baseline="0" noProof="0" dirty="0">
                <a:ln>
                  <a:noFill/>
                </a:ln>
                <a:solidFill>
                  <a:srgbClr val="0F4159"/>
                </a:solidFill>
                <a:effectLst/>
                <a:uLnTx/>
                <a:uFillTx/>
                <a:latin typeface="Arial" panose="020B0604020202020204" pitchFamily="34" charset="0"/>
                <a:ea typeface="+mn-ea"/>
                <a:cs typeface="Arial" panose="020B0604020202020204" pitchFamily="34" charset="0"/>
              </a:rPr>
              <a:t>È la categoria generale che contiene tutte le diverse forme di spettro autistico. </a:t>
            </a:r>
          </a:p>
          <a:p>
            <a:pPr marL="0" indent="0">
              <a:buNone/>
              <a:defRPr/>
            </a:pPr>
            <a:r>
              <a:rPr kumimoji="0" lang="it-IT" sz="1800" b="0" i="0" u="none" strike="noStrike" kern="1200" cap="none" spc="0" normalizeH="0" baseline="0" noProof="0" dirty="0">
                <a:ln>
                  <a:noFill/>
                </a:ln>
                <a:solidFill>
                  <a:srgbClr val="0F4159"/>
                </a:solidFill>
                <a:effectLst/>
                <a:uLnTx/>
                <a:uFillTx/>
                <a:latin typeface="Arial" panose="020B0604020202020204" pitchFamily="34" charset="0"/>
                <a:ea typeface="+mn-ea"/>
                <a:cs typeface="Arial" panose="020B0604020202020204" pitchFamily="34" charset="0"/>
              </a:rPr>
              <a:t>•	</a:t>
            </a:r>
            <a:r>
              <a:rPr kumimoji="0" lang="it-IT" sz="18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F84.0 (Disturbo autistico):</a:t>
            </a:r>
            <a:r>
              <a:rPr kumimoji="0" lang="it-IT" sz="1800" b="0" i="0" u="none" strike="noStrike" kern="1200" cap="none" spc="0" normalizeH="0" baseline="0" noProof="0" dirty="0">
                <a:ln>
                  <a:noFill/>
                </a:ln>
                <a:solidFill>
                  <a:srgbClr val="0F4159"/>
                </a:solidFill>
                <a:effectLst/>
                <a:uLnTx/>
                <a:uFillTx/>
                <a:latin typeface="Arial" panose="020B0604020202020204" pitchFamily="34" charset="0"/>
                <a:ea typeface="+mn-ea"/>
                <a:cs typeface="Arial" panose="020B0604020202020204" pitchFamily="34" charset="0"/>
              </a:rPr>
              <a:t>Questa è la forma più frequente, che si caratterizza per una </a:t>
            </a:r>
            <a:r>
              <a:rPr kumimoji="0" lang="it-IT" sz="1800" b="1" i="0" u="none" strike="noStrike" kern="1200" cap="none" spc="0" normalizeH="0" baseline="0" noProof="0" dirty="0">
                <a:ln>
                  <a:noFill/>
                </a:ln>
                <a:solidFill>
                  <a:srgbClr val="0F4159"/>
                </a:solidFill>
                <a:effectLst/>
                <a:uLnTx/>
                <a:uFillTx/>
                <a:latin typeface="Arial" panose="020B0604020202020204" pitchFamily="34" charset="0"/>
                <a:ea typeface="+mn-ea"/>
                <a:cs typeface="Arial" panose="020B0604020202020204" pitchFamily="34" charset="0"/>
              </a:rPr>
              <a:t>compromissione dello sviluppo prima dei tre anni </a:t>
            </a:r>
            <a:r>
              <a:rPr kumimoji="0" lang="it-IT" sz="1800" b="0" i="0" u="none" strike="noStrike" kern="1200" cap="none" spc="0" normalizeH="0" baseline="0" noProof="0" dirty="0">
                <a:ln>
                  <a:noFill/>
                </a:ln>
                <a:solidFill>
                  <a:srgbClr val="0F4159"/>
                </a:solidFill>
                <a:effectLst/>
                <a:uLnTx/>
                <a:uFillTx/>
                <a:latin typeface="Arial" panose="020B0604020202020204" pitchFamily="34" charset="0"/>
                <a:ea typeface="+mn-ea"/>
                <a:cs typeface="Arial" panose="020B0604020202020204" pitchFamily="34" charset="0"/>
              </a:rPr>
              <a:t>e da un </a:t>
            </a:r>
            <a:r>
              <a:rPr kumimoji="0" lang="it-IT" sz="1800" b="1" i="0" u="none" strike="noStrike" kern="1200" cap="none" spc="0" normalizeH="0" baseline="0" noProof="0" dirty="0">
                <a:ln>
                  <a:noFill/>
                </a:ln>
                <a:solidFill>
                  <a:srgbClr val="0F4159"/>
                </a:solidFill>
                <a:effectLst/>
                <a:uLnTx/>
                <a:uFillTx/>
                <a:latin typeface="Arial" panose="020B0604020202020204" pitchFamily="34" charset="0"/>
                <a:ea typeface="+mn-ea"/>
                <a:cs typeface="Arial" panose="020B0604020202020204" pitchFamily="34" charset="0"/>
              </a:rPr>
              <a:t>funzionamento </a:t>
            </a:r>
            <a:r>
              <a:rPr kumimoji="0" lang="it-IT" sz="1800" b="1" i="0" u="none" strike="noStrike" kern="1200" cap="none" spc="0" normalizeH="0" baseline="0" noProof="0" dirty="0" err="1">
                <a:ln>
                  <a:noFill/>
                </a:ln>
                <a:solidFill>
                  <a:srgbClr val="0F4159"/>
                </a:solidFill>
                <a:effectLst/>
                <a:uLnTx/>
                <a:uFillTx/>
                <a:latin typeface="Arial" panose="020B0604020202020204" pitchFamily="34" charset="0"/>
                <a:ea typeface="+mn-ea"/>
                <a:cs typeface="Arial" panose="020B0604020202020204" pitchFamily="34" charset="0"/>
              </a:rPr>
              <a:t>anormalo</a:t>
            </a:r>
            <a:r>
              <a:rPr kumimoji="0" lang="it-IT" sz="1800" b="1" i="0" u="none" strike="noStrike" kern="1200" cap="none" spc="0" normalizeH="0" baseline="0" noProof="0" dirty="0">
                <a:ln>
                  <a:noFill/>
                </a:ln>
                <a:solidFill>
                  <a:srgbClr val="0F4159"/>
                </a:solidFill>
                <a:effectLst/>
                <a:uLnTx/>
                <a:uFillTx/>
                <a:latin typeface="Arial" panose="020B0604020202020204" pitchFamily="34" charset="0"/>
                <a:ea typeface="+mn-ea"/>
                <a:cs typeface="Arial" panose="020B0604020202020204" pitchFamily="34" charset="0"/>
              </a:rPr>
              <a:t> nelle aree di interazione sociale, comunicazione e comportamento. </a:t>
            </a:r>
          </a:p>
          <a:p>
            <a:pPr marL="0" indent="0">
              <a:buNone/>
              <a:defRPr/>
            </a:pPr>
            <a:r>
              <a:rPr kumimoji="0" lang="it-IT" sz="1800" b="0" i="0" u="none" strike="noStrike" kern="1200" cap="none" spc="0" normalizeH="0" baseline="0" noProof="0" dirty="0">
                <a:ln>
                  <a:noFill/>
                </a:ln>
                <a:solidFill>
                  <a:srgbClr val="0F4159"/>
                </a:solidFill>
                <a:effectLst/>
                <a:uLnTx/>
                <a:uFillTx/>
                <a:latin typeface="Arial" panose="020B0604020202020204" pitchFamily="34" charset="0"/>
                <a:ea typeface="+mn-ea"/>
                <a:cs typeface="Arial" panose="020B0604020202020204" pitchFamily="34" charset="0"/>
              </a:rPr>
              <a:t>•	</a:t>
            </a:r>
            <a:r>
              <a:rPr kumimoji="0" lang="it-IT" sz="18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F84.1 (Autismo atipico):</a:t>
            </a:r>
            <a:r>
              <a:rPr kumimoji="0" lang="it-IT" sz="1800" b="0" i="0" u="none" strike="noStrike" kern="1200" cap="none" spc="0" normalizeH="0" baseline="0" noProof="0" dirty="0">
                <a:ln>
                  <a:noFill/>
                </a:ln>
                <a:solidFill>
                  <a:srgbClr val="0F4159"/>
                </a:solidFill>
                <a:effectLst/>
                <a:uLnTx/>
                <a:uFillTx/>
                <a:latin typeface="Arial" panose="020B0604020202020204" pitchFamily="34" charset="0"/>
                <a:ea typeface="+mn-ea"/>
                <a:cs typeface="Arial" panose="020B0604020202020204" pitchFamily="34" charset="0"/>
              </a:rPr>
              <a:t>Può essere atipico sia per l'età di esordio (dopo i 3 anni) che per la sintomatologia. </a:t>
            </a:r>
          </a:p>
          <a:p>
            <a:pPr marL="0" indent="0">
              <a:buNone/>
              <a:defRPr/>
            </a:pPr>
            <a:r>
              <a:rPr kumimoji="0" lang="it-IT" sz="1800" b="0" i="0" u="none" strike="noStrike" kern="1200" cap="none" spc="0" normalizeH="0" baseline="0" noProof="0" dirty="0">
                <a:ln>
                  <a:noFill/>
                </a:ln>
                <a:solidFill>
                  <a:srgbClr val="0F4159"/>
                </a:solidFill>
                <a:effectLst/>
                <a:uLnTx/>
                <a:uFillTx/>
                <a:latin typeface="Arial" panose="020B0604020202020204" pitchFamily="34" charset="0"/>
                <a:ea typeface="+mn-ea"/>
                <a:cs typeface="Arial" panose="020B0604020202020204" pitchFamily="34" charset="0"/>
              </a:rPr>
              <a:t>•	</a:t>
            </a:r>
            <a:r>
              <a:rPr kumimoji="0" lang="it-IT" sz="18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F84.3 (Disturbo Disintegrativo dell'Infanzia):</a:t>
            </a:r>
            <a:r>
              <a:rPr kumimoji="0" lang="it-IT" sz="1800" b="0" i="0" u="none" strike="noStrike" kern="1200" cap="none" spc="0" normalizeH="0" baseline="0" noProof="0" dirty="0">
                <a:ln>
                  <a:noFill/>
                </a:ln>
                <a:solidFill>
                  <a:srgbClr val="0F4159"/>
                </a:solidFill>
                <a:effectLst/>
                <a:uLnTx/>
                <a:uFillTx/>
                <a:latin typeface="Arial" panose="020B0604020202020204" pitchFamily="34" charset="0"/>
                <a:ea typeface="+mn-ea"/>
                <a:cs typeface="Arial" panose="020B0604020202020204" pitchFamily="34" charset="0"/>
              </a:rPr>
              <a:t>Una forma rara di disturbo dello sviluppo con una regressione marcata dopo un normale periodo di sviluppo. </a:t>
            </a:r>
          </a:p>
          <a:p>
            <a:pPr marL="0" indent="0">
              <a:buNone/>
              <a:defRPr/>
            </a:pPr>
            <a:r>
              <a:rPr kumimoji="0" lang="it-IT" sz="1800" b="0" i="0" u="none" strike="noStrike" kern="1200" cap="none" spc="0" normalizeH="0" baseline="0" noProof="0" dirty="0">
                <a:ln>
                  <a:noFill/>
                </a:ln>
                <a:solidFill>
                  <a:srgbClr val="0F4159"/>
                </a:solidFill>
                <a:effectLst/>
                <a:uLnTx/>
                <a:uFillTx/>
                <a:latin typeface="Arial" panose="020B0604020202020204" pitchFamily="34" charset="0"/>
                <a:ea typeface="+mn-ea"/>
                <a:cs typeface="Arial" panose="020B0604020202020204" pitchFamily="34" charset="0"/>
              </a:rPr>
              <a:t>•	</a:t>
            </a:r>
            <a:r>
              <a:rPr kumimoji="0" lang="it-IT" sz="18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F84.5 (Sindrome di Asperger):</a:t>
            </a:r>
            <a:r>
              <a:rPr kumimoji="0" lang="it-IT" sz="1800" b="0" i="0" u="none" strike="noStrike" kern="1200" cap="none" spc="0" normalizeH="0" baseline="0" noProof="0" dirty="0">
                <a:ln>
                  <a:noFill/>
                </a:ln>
                <a:solidFill>
                  <a:srgbClr val="0F4159"/>
                </a:solidFill>
                <a:effectLst/>
                <a:uLnTx/>
                <a:uFillTx/>
                <a:latin typeface="Arial" panose="020B0604020202020204" pitchFamily="34" charset="0"/>
                <a:ea typeface="+mn-ea"/>
                <a:cs typeface="Arial" panose="020B0604020202020204" pitchFamily="34" charset="0"/>
              </a:rPr>
              <a:t>Una sindrome che rientra nei disturbi dello spettro autistico, caratterizzata da un deficit nell'interazione sociale e da interessi e comportamenti stereotipati e ripetitivi, senza però un ritardo globale nello sviluppo del linguaggio o cognitivo. </a:t>
            </a:r>
          </a:p>
          <a:p>
            <a:pPr marL="0" indent="0">
              <a:buNone/>
              <a:defRPr/>
            </a:pPr>
            <a:r>
              <a:rPr kumimoji="0" lang="it-IT" sz="1800" b="0" i="0" u="none" strike="noStrike" kern="1200" cap="none" spc="0" normalizeH="0" baseline="0" noProof="0" dirty="0">
                <a:ln>
                  <a:noFill/>
                </a:ln>
                <a:solidFill>
                  <a:srgbClr val="0F4159"/>
                </a:solidFill>
                <a:effectLst/>
                <a:uLnTx/>
                <a:uFillTx/>
                <a:latin typeface="Arial" panose="020B0604020202020204" pitchFamily="34" charset="0"/>
                <a:ea typeface="+mn-ea"/>
                <a:cs typeface="Arial" panose="020B0604020202020204" pitchFamily="34" charset="0"/>
              </a:rPr>
              <a:t>•	</a:t>
            </a:r>
            <a:r>
              <a:rPr kumimoji="0" lang="it-IT" sz="1800" b="1"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F84.9 (Disturbo globale dello sviluppo non specificato)</a:t>
            </a:r>
          </a:p>
        </p:txBody>
      </p:sp>
    </p:spTree>
    <p:extLst>
      <p:ext uri="{BB962C8B-B14F-4D97-AF65-F5344CB8AC3E}">
        <p14:creationId xmlns:p14="http://schemas.microsoft.com/office/powerpoint/2010/main" val="35908635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8196BA0-3551-7FDC-BE5B-0B307265941F}"/>
              </a:ext>
            </a:extLst>
          </p:cNvPr>
          <p:cNvSpPr>
            <a:spLocks noGrp="1"/>
          </p:cNvSpPr>
          <p:nvPr>
            <p:ph type="title"/>
          </p:nvPr>
        </p:nvSpPr>
        <p:spPr>
          <a:xfrm>
            <a:off x="226809" y="2109019"/>
            <a:ext cx="3519282" cy="3413476"/>
          </a:xfrm>
        </p:spPr>
        <p:txBody>
          <a:bodyPr>
            <a:normAutofit/>
          </a:bodyPr>
          <a:lstStyle/>
          <a:p>
            <a:r>
              <a:rPr lang="it-IT" dirty="0"/>
              <a:t>Elenco delle sindromi incluse nel codice F84</a:t>
            </a:r>
            <a:br>
              <a:rPr lang="it-IT" dirty="0"/>
            </a:br>
            <a:r>
              <a:rPr lang="it-IT" dirty="0"/>
              <a:t>secondo l'ICD-10. </a:t>
            </a:r>
            <a:br>
              <a:rPr lang="it-IT" dirty="0"/>
            </a:br>
            <a:endParaRPr lang="it-IT" dirty="0"/>
          </a:p>
        </p:txBody>
      </p:sp>
      <p:sp>
        <p:nvSpPr>
          <p:cNvPr id="7" name="Segnaposto contenuto 6">
            <a:extLst>
              <a:ext uri="{FF2B5EF4-FFF2-40B4-BE49-F238E27FC236}">
                <a16:creationId xmlns:a16="http://schemas.microsoft.com/office/drawing/2014/main" id="{3555CD64-76C2-EDAD-AB1E-E82B6592FB88}"/>
              </a:ext>
            </a:extLst>
          </p:cNvPr>
          <p:cNvSpPr>
            <a:spLocks noGrp="1"/>
          </p:cNvSpPr>
          <p:nvPr>
            <p:ph idx="1"/>
          </p:nvPr>
        </p:nvSpPr>
        <p:spPr>
          <a:xfrm>
            <a:off x="4800600" y="992187"/>
            <a:ext cx="6582104" cy="5639841"/>
          </a:xfrm>
        </p:spPr>
        <p:txBody>
          <a:bodyPr>
            <a:normAutofit/>
          </a:bodyPr>
          <a:lstStyle/>
          <a:p>
            <a:r>
              <a:rPr lang="it-IT" sz="2800" dirty="0"/>
              <a:t>F84.0: Autismo infantile</a:t>
            </a:r>
          </a:p>
          <a:p>
            <a:r>
              <a:rPr lang="it-IT" sz="2800" dirty="0"/>
              <a:t>F84.1: Autismo atipico</a:t>
            </a:r>
          </a:p>
          <a:p>
            <a:r>
              <a:rPr lang="it-IT" sz="2800" dirty="0"/>
              <a:t>F84.2: Sindrome di </a:t>
            </a:r>
            <a:r>
              <a:rPr lang="it-IT" sz="2800" dirty="0" err="1"/>
              <a:t>Rett</a:t>
            </a:r>
            <a:endParaRPr lang="it-IT" sz="2800" dirty="0"/>
          </a:p>
          <a:p>
            <a:r>
              <a:rPr lang="it-IT" sz="2800" dirty="0"/>
              <a:t>F84.3: Sindrome disintegrativa dell'infanzia</a:t>
            </a:r>
          </a:p>
          <a:p>
            <a:r>
              <a:rPr lang="it-IT" sz="2800" dirty="0"/>
              <a:t>F84.4: Disturbo iperattivo associato a ritardo mentale e movimenti stereotipati</a:t>
            </a:r>
          </a:p>
          <a:p>
            <a:r>
              <a:rPr lang="it-IT" sz="2800" dirty="0"/>
              <a:t>F84.5: Sindrome di Asperger</a:t>
            </a:r>
          </a:p>
          <a:p>
            <a:r>
              <a:rPr lang="it-IT" sz="2800" dirty="0"/>
              <a:t>F84.8: Altri disturbi evolutivi globali</a:t>
            </a:r>
          </a:p>
          <a:p>
            <a:r>
              <a:rPr lang="it-IT" sz="2800" dirty="0"/>
              <a:t>F84.9: Disturbo evolutivo globale non specificato</a:t>
            </a:r>
          </a:p>
          <a:p>
            <a:endParaRPr lang="it-IT" dirty="0"/>
          </a:p>
        </p:txBody>
      </p:sp>
      <p:sp>
        <p:nvSpPr>
          <p:cNvPr id="4" name="Segnaposto data 3">
            <a:extLst>
              <a:ext uri="{FF2B5EF4-FFF2-40B4-BE49-F238E27FC236}">
                <a16:creationId xmlns:a16="http://schemas.microsoft.com/office/drawing/2014/main" id="{34699C11-5CBC-0A7C-8144-40517A83803E}"/>
              </a:ext>
            </a:extLst>
          </p:cNvPr>
          <p:cNvSpPr>
            <a:spLocks noGrp="1"/>
          </p:cNvSpPr>
          <p:nvPr>
            <p:ph type="dt" sz="half" idx="10"/>
          </p:nvPr>
        </p:nvSpPr>
        <p:spPr/>
        <p:txBody>
          <a:bodyPr/>
          <a:lstStyle/>
          <a:p>
            <a:fld id="{50B6E02C-769E-448F-8677-5F2D8382255C}" type="datetime1">
              <a:rPr lang="en-US" smtClean="0"/>
              <a:t>11/28/2025</a:t>
            </a:fld>
            <a:endParaRPr lang="en-US" dirty="0"/>
          </a:p>
        </p:txBody>
      </p:sp>
      <p:sp>
        <p:nvSpPr>
          <p:cNvPr id="5" name="Segnaposto piè di pagina 4">
            <a:extLst>
              <a:ext uri="{FF2B5EF4-FFF2-40B4-BE49-F238E27FC236}">
                <a16:creationId xmlns:a16="http://schemas.microsoft.com/office/drawing/2014/main" id="{806BDC2C-B1FB-EF23-C84D-A03FD5E32BB1}"/>
              </a:ext>
            </a:extLst>
          </p:cNvPr>
          <p:cNvSpPr>
            <a:spLocks noGrp="1"/>
          </p:cNvSpPr>
          <p:nvPr>
            <p:ph type="ftr" sz="quarter" idx="11"/>
          </p:nvPr>
        </p:nvSpPr>
        <p:spPr/>
        <p:txBody>
          <a:bodyPr/>
          <a:lstStyle/>
          <a:p>
            <a:r>
              <a:rPr lang="en-US"/>
              <a:t>
              </a:t>
            </a:r>
            <a:endParaRPr lang="en-US" dirty="0"/>
          </a:p>
        </p:txBody>
      </p:sp>
      <p:sp>
        <p:nvSpPr>
          <p:cNvPr id="6" name="Segnaposto numero diapositiva 5">
            <a:extLst>
              <a:ext uri="{FF2B5EF4-FFF2-40B4-BE49-F238E27FC236}">
                <a16:creationId xmlns:a16="http://schemas.microsoft.com/office/drawing/2014/main" id="{25D38689-4548-0F83-10BF-728AA73B6ECE}"/>
              </a:ext>
            </a:extLst>
          </p:cNvPr>
          <p:cNvSpPr>
            <a:spLocks noGrp="1"/>
          </p:cNvSpPr>
          <p:nvPr>
            <p:ph type="sldNum" sz="quarter" idx="12"/>
          </p:nvPr>
        </p:nvSpPr>
        <p:spPr/>
        <p:txBody>
          <a:bodyPr/>
          <a:lstStyle/>
          <a:p>
            <a:fld id="{E30AF5A0-43BB-4336-8627-9123B9144D80}" type="slidenum">
              <a:rPr lang="en-US" smtClean="0"/>
              <a:t>8</a:t>
            </a:fld>
            <a:endParaRPr lang="en-US" dirty="0"/>
          </a:p>
        </p:txBody>
      </p:sp>
    </p:spTree>
    <p:extLst>
      <p:ext uri="{BB962C8B-B14F-4D97-AF65-F5344CB8AC3E}">
        <p14:creationId xmlns:p14="http://schemas.microsoft.com/office/powerpoint/2010/main" val="7656388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4E9025A-BDE4-F41F-B6B5-7EF4BD3E657D}"/>
              </a:ext>
            </a:extLst>
          </p:cNvPr>
          <p:cNvSpPr>
            <a:spLocks noGrp="1"/>
          </p:cNvSpPr>
          <p:nvPr>
            <p:ph type="title"/>
          </p:nvPr>
        </p:nvSpPr>
        <p:spPr>
          <a:xfrm>
            <a:off x="142213" y="1541630"/>
            <a:ext cx="3932237" cy="2566220"/>
          </a:xfrm>
        </p:spPr>
        <p:txBody>
          <a:bodyPr>
            <a:normAutofit/>
          </a:bodyPr>
          <a:lstStyle/>
          <a:p>
            <a:r>
              <a:rPr lang="it-IT" dirty="0"/>
              <a:t>Nel DSM-IV, </a:t>
            </a:r>
            <a:br>
              <a:rPr lang="it-IT" dirty="0"/>
            </a:br>
            <a:r>
              <a:rPr lang="it-IT" dirty="0"/>
              <a:t>i Disturbi Pervasivi dello Sviluppo (DPS) </a:t>
            </a:r>
          </a:p>
        </p:txBody>
      </p:sp>
      <p:sp>
        <p:nvSpPr>
          <p:cNvPr id="3" name="Segnaposto contenuto 2">
            <a:extLst>
              <a:ext uri="{FF2B5EF4-FFF2-40B4-BE49-F238E27FC236}">
                <a16:creationId xmlns:a16="http://schemas.microsoft.com/office/drawing/2014/main" id="{6D001BD6-3C24-30EA-3B25-686CDFD195AC}"/>
              </a:ext>
            </a:extLst>
          </p:cNvPr>
          <p:cNvSpPr>
            <a:spLocks noGrp="1"/>
          </p:cNvSpPr>
          <p:nvPr>
            <p:ph idx="1"/>
          </p:nvPr>
        </p:nvSpPr>
        <p:spPr>
          <a:xfrm>
            <a:off x="4675239" y="987425"/>
            <a:ext cx="6680149" cy="4873625"/>
          </a:xfrm>
        </p:spPr>
        <p:txBody>
          <a:bodyPr>
            <a:normAutofit/>
          </a:bodyPr>
          <a:lstStyle/>
          <a:p>
            <a:pPr marL="0" indent="0">
              <a:buNone/>
            </a:pPr>
            <a:r>
              <a:rPr lang="it-IT" sz="3600" dirty="0"/>
              <a:t>Nel DSM-IV, </a:t>
            </a:r>
            <a:r>
              <a:rPr lang="it-IT" sz="3600" b="1" dirty="0"/>
              <a:t>i Disturbi Pervasivi dello Sviluppo (DPS) </a:t>
            </a:r>
            <a:r>
              <a:rPr lang="it-IT" sz="3600" dirty="0"/>
              <a:t>non hanno un unico codice generale, ma costituiscono un'intera </a:t>
            </a:r>
            <a:r>
              <a:rPr lang="it-IT" sz="3600" b="1" dirty="0"/>
              <a:t>categoria (Categoria 299) </a:t>
            </a:r>
            <a:r>
              <a:rPr lang="it-IT" sz="3600" dirty="0"/>
              <a:t>che raggruppa diverse condizioni  dello spettro autistico. </a:t>
            </a:r>
          </a:p>
        </p:txBody>
      </p:sp>
      <p:sp>
        <p:nvSpPr>
          <p:cNvPr id="5" name="Segnaposto data 4">
            <a:extLst>
              <a:ext uri="{FF2B5EF4-FFF2-40B4-BE49-F238E27FC236}">
                <a16:creationId xmlns:a16="http://schemas.microsoft.com/office/drawing/2014/main" id="{12A2DC45-542D-37A7-4ADD-1F45D1392D9E}"/>
              </a:ext>
            </a:extLst>
          </p:cNvPr>
          <p:cNvSpPr>
            <a:spLocks noGrp="1"/>
          </p:cNvSpPr>
          <p:nvPr>
            <p:ph type="dt" sz="half" idx="10"/>
          </p:nvPr>
        </p:nvSpPr>
        <p:spPr/>
        <p:txBody>
          <a:bodyPr/>
          <a:lstStyle/>
          <a:p>
            <a:fld id="{D5EE048E-57B1-412B-89D1-26512F8D7565}" type="datetime1">
              <a:rPr lang="en-US" smtClean="0"/>
              <a:t>11/28/2025</a:t>
            </a:fld>
            <a:endParaRPr lang="en-US" dirty="0"/>
          </a:p>
        </p:txBody>
      </p:sp>
      <p:sp>
        <p:nvSpPr>
          <p:cNvPr id="6" name="Segnaposto piè di pagina 5">
            <a:extLst>
              <a:ext uri="{FF2B5EF4-FFF2-40B4-BE49-F238E27FC236}">
                <a16:creationId xmlns:a16="http://schemas.microsoft.com/office/drawing/2014/main" id="{DC159A30-8C32-76C3-BEC4-1BD5EAF2CD93}"/>
              </a:ext>
            </a:extLst>
          </p:cNvPr>
          <p:cNvSpPr>
            <a:spLocks noGrp="1"/>
          </p:cNvSpPr>
          <p:nvPr>
            <p:ph type="ftr" sz="quarter" idx="11"/>
          </p:nvPr>
        </p:nvSpPr>
        <p:spPr/>
        <p:txBody>
          <a:bodyPr/>
          <a:lstStyle/>
          <a:p>
            <a:r>
              <a:rPr lang="en-US"/>
              <a:t>
              </a:t>
            </a:r>
            <a:endParaRPr lang="en-US" dirty="0"/>
          </a:p>
        </p:txBody>
      </p:sp>
      <p:sp>
        <p:nvSpPr>
          <p:cNvPr id="7" name="Segnaposto numero diapositiva 6">
            <a:extLst>
              <a:ext uri="{FF2B5EF4-FFF2-40B4-BE49-F238E27FC236}">
                <a16:creationId xmlns:a16="http://schemas.microsoft.com/office/drawing/2014/main" id="{A14C27DA-22BB-E639-45D6-EE2850DB3350}"/>
              </a:ext>
            </a:extLst>
          </p:cNvPr>
          <p:cNvSpPr>
            <a:spLocks noGrp="1"/>
          </p:cNvSpPr>
          <p:nvPr>
            <p:ph type="sldNum" sz="quarter" idx="12"/>
          </p:nvPr>
        </p:nvSpPr>
        <p:spPr/>
        <p:txBody>
          <a:bodyPr/>
          <a:lstStyle/>
          <a:p>
            <a:fld id="{E30AF5A0-43BB-4336-8627-9123B9144D80}" type="slidenum">
              <a:rPr lang="en-US" smtClean="0"/>
              <a:t>9</a:t>
            </a:fld>
            <a:endParaRPr lang="en-US" dirty="0"/>
          </a:p>
        </p:txBody>
      </p:sp>
    </p:spTree>
    <p:extLst>
      <p:ext uri="{BB962C8B-B14F-4D97-AF65-F5344CB8AC3E}">
        <p14:creationId xmlns:p14="http://schemas.microsoft.com/office/powerpoint/2010/main" val="28632945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7650172-9138-E793-E6DB-E54AF55CA003}"/>
              </a:ext>
            </a:extLst>
          </p:cNvPr>
          <p:cNvSpPr>
            <a:spLocks noGrp="1"/>
          </p:cNvSpPr>
          <p:nvPr>
            <p:ph type="title"/>
          </p:nvPr>
        </p:nvSpPr>
        <p:spPr>
          <a:xfrm>
            <a:off x="398206" y="1429518"/>
            <a:ext cx="3192423" cy="4219114"/>
          </a:xfrm>
        </p:spPr>
        <p:txBody>
          <a:bodyPr>
            <a:normAutofit/>
          </a:bodyPr>
          <a:lstStyle/>
          <a:p>
            <a:r>
              <a:rPr lang="it-IT" dirty="0"/>
              <a:t>Contenuto della categoria 299 </a:t>
            </a:r>
            <a:br>
              <a:rPr lang="it-IT" dirty="0"/>
            </a:br>
            <a:r>
              <a:rPr lang="it-IT" dirty="0"/>
              <a:t>(Disturbi Pervasivi dello Sviluppo):</a:t>
            </a:r>
            <a:br>
              <a:rPr lang="it-IT" dirty="0"/>
            </a:br>
            <a:endParaRPr lang="it-IT" dirty="0"/>
          </a:p>
        </p:txBody>
      </p:sp>
      <p:sp>
        <p:nvSpPr>
          <p:cNvPr id="3" name="Segnaposto contenuto 2">
            <a:extLst>
              <a:ext uri="{FF2B5EF4-FFF2-40B4-BE49-F238E27FC236}">
                <a16:creationId xmlns:a16="http://schemas.microsoft.com/office/drawing/2014/main" id="{B7AFC90F-9385-D894-E51A-B3C6E3D0B763}"/>
              </a:ext>
            </a:extLst>
          </p:cNvPr>
          <p:cNvSpPr>
            <a:spLocks noGrp="1"/>
          </p:cNvSpPr>
          <p:nvPr>
            <p:ph idx="1"/>
          </p:nvPr>
        </p:nvSpPr>
        <p:spPr>
          <a:xfrm>
            <a:off x="4800600" y="987425"/>
            <a:ext cx="6554788" cy="4873625"/>
          </a:xfrm>
        </p:spPr>
        <p:txBody>
          <a:bodyPr>
            <a:normAutofit lnSpcReduction="10000"/>
          </a:bodyPr>
          <a:lstStyle/>
          <a:p>
            <a:r>
              <a:rPr lang="it-IT" sz="2800" dirty="0"/>
              <a:t>La </a:t>
            </a:r>
            <a:r>
              <a:rPr lang="it-IT" sz="2800" b="1" dirty="0"/>
              <a:t>categoria diagnostica 299 </a:t>
            </a:r>
            <a:r>
              <a:rPr lang="it-IT" sz="2800" dirty="0"/>
              <a:t>del DSM-IV  era un'area diagnostica che comprendeva diverse condizioni dello spettro autistico, come:</a:t>
            </a:r>
          </a:p>
          <a:p>
            <a:pPr marL="514350" indent="-514350">
              <a:buFont typeface="+mj-lt"/>
              <a:buAutoNum type="arabicPeriod"/>
            </a:pPr>
            <a:r>
              <a:rPr lang="it-IT" sz="2800" i="1" dirty="0"/>
              <a:t> il Disturbo Autistico, </a:t>
            </a:r>
          </a:p>
          <a:p>
            <a:pPr marL="514350" indent="-514350">
              <a:buFont typeface="+mj-lt"/>
              <a:buAutoNum type="arabicPeriod"/>
            </a:pPr>
            <a:r>
              <a:rPr lang="it-IT" sz="2800" i="1" dirty="0"/>
              <a:t>la Sindrome di Asperger,</a:t>
            </a:r>
          </a:p>
          <a:p>
            <a:pPr marL="514350" indent="-514350">
              <a:buFont typeface="+mj-lt"/>
              <a:buAutoNum type="arabicPeriod"/>
            </a:pPr>
            <a:r>
              <a:rPr lang="it-IT" sz="2800" i="1" dirty="0"/>
              <a:t> la Sindrome di </a:t>
            </a:r>
            <a:r>
              <a:rPr lang="it-IT" sz="2800" i="1" dirty="0" err="1"/>
              <a:t>Rett</a:t>
            </a:r>
            <a:r>
              <a:rPr lang="it-IT" sz="2800" i="1" dirty="0"/>
              <a:t>, </a:t>
            </a:r>
          </a:p>
          <a:p>
            <a:pPr marL="514350" indent="-514350">
              <a:buFont typeface="+mj-lt"/>
              <a:buAutoNum type="arabicPeriod"/>
            </a:pPr>
            <a:r>
              <a:rPr lang="it-IT" sz="2800" i="1" dirty="0"/>
              <a:t>il Disturbo Disintegrativo della Fanciullezza</a:t>
            </a:r>
          </a:p>
          <a:p>
            <a:pPr marL="514350" indent="-514350">
              <a:buFont typeface="+mj-lt"/>
              <a:buAutoNum type="arabicPeriod"/>
            </a:pPr>
            <a:r>
              <a:rPr lang="it-IT" sz="2800" i="1" dirty="0"/>
              <a:t> il Disturbo Pervasivo dello Sviluppo Non Altrimenti Specificato. </a:t>
            </a:r>
          </a:p>
        </p:txBody>
      </p:sp>
      <p:sp>
        <p:nvSpPr>
          <p:cNvPr id="6" name="Segnaposto piè di pagina 5">
            <a:extLst>
              <a:ext uri="{FF2B5EF4-FFF2-40B4-BE49-F238E27FC236}">
                <a16:creationId xmlns:a16="http://schemas.microsoft.com/office/drawing/2014/main" id="{8D49F3B1-E2F1-32ED-EEAE-00A2461235DB}"/>
              </a:ext>
            </a:extLst>
          </p:cNvPr>
          <p:cNvSpPr>
            <a:spLocks noGrp="1"/>
          </p:cNvSpPr>
          <p:nvPr>
            <p:ph type="ftr" sz="quarter" idx="11"/>
          </p:nvPr>
        </p:nvSpPr>
        <p:spPr/>
        <p:txBody>
          <a:bodyPr/>
          <a:lstStyle/>
          <a:p>
            <a:r>
              <a:rPr lang="en-US"/>
              <a:t>
              </a:t>
            </a:r>
            <a:endParaRPr lang="en-US" dirty="0"/>
          </a:p>
        </p:txBody>
      </p:sp>
      <p:sp>
        <p:nvSpPr>
          <p:cNvPr id="7" name="Segnaposto numero diapositiva 6">
            <a:extLst>
              <a:ext uri="{FF2B5EF4-FFF2-40B4-BE49-F238E27FC236}">
                <a16:creationId xmlns:a16="http://schemas.microsoft.com/office/drawing/2014/main" id="{4C1715B0-80C4-58EF-1A1E-DAE88BDE1727}"/>
              </a:ext>
            </a:extLst>
          </p:cNvPr>
          <p:cNvSpPr>
            <a:spLocks noGrp="1"/>
          </p:cNvSpPr>
          <p:nvPr>
            <p:ph type="sldNum" sz="quarter" idx="12"/>
          </p:nvPr>
        </p:nvSpPr>
        <p:spPr/>
        <p:txBody>
          <a:bodyPr/>
          <a:lstStyle/>
          <a:p>
            <a:fld id="{E30AF5A0-43BB-4336-8627-9123B9144D80}" type="slidenum">
              <a:rPr lang="en-US" smtClean="0"/>
              <a:t>10</a:t>
            </a:fld>
            <a:endParaRPr lang="en-US" dirty="0"/>
          </a:p>
        </p:txBody>
      </p:sp>
    </p:spTree>
    <p:extLst>
      <p:ext uri="{BB962C8B-B14F-4D97-AF65-F5344CB8AC3E}">
        <p14:creationId xmlns:p14="http://schemas.microsoft.com/office/powerpoint/2010/main" val="30060140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18601FE-3191-C9F8-1046-F063CCCE2F61}"/>
              </a:ext>
            </a:extLst>
          </p:cNvPr>
          <p:cNvSpPr>
            <a:spLocks noGrp="1"/>
          </p:cNvSpPr>
          <p:nvPr>
            <p:ph type="title"/>
          </p:nvPr>
        </p:nvSpPr>
        <p:spPr/>
        <p:txBody>
          <a:bodyPr/>
          <a:lstStyle/>
          <a:p>
            <a:pPr algn="ctr"/>
            <a:r>
              <a:rPr lang="it-IT" dirty="0"/>
              <a:t> DSM-4: SINTOMI ED ESORDI </a:t>
            </a:r>
          </a:p>
        </p:txBody>
      </p:sp>
      <p:sp>
        <p:nvSpPr>
          <p:cNvPr id="3" name="Segnaposto contenuto 2">
            <a:extLst>
              <a:ext uri="{FF2B5EF4-FFF2-40B4-BE49-F238E27FC236}">
                <a16:creationId xmlns:a16="http://schemas.microsoft.com/office/drawing/2014/main" id="{B7CA1B7A-9B8C-CB3C-49A9-7823C64C7B31}"/>
              </a:ext>
            </a:extLst>
          </p:cNvPr>
          <p:cNvSpPr>
            <a:spLocks noGrp="1"/>
          </p:cNvSpPr>
          <p:nvPr>
            <p:ph idx="1"/>
          </p:nvPr>
        </p:nvSpPr>
        <p:spPr/>
        <p:txBody>
          <a:bodyPr>
            <a:normAutofit fontScale="85000" lnSpcReduction="20000"/>
          </a:bodyPr>
          <a:lstStyle/>
          <a:p>
            <a:pPr marL="0" indent="0">
              <a:buNone/>
            </a:pPr>
            <a:r>
              <a:rPr lang="it-IT" sz="2800" b="1" dirty="0"/>
              <a:t>Aree di compromissione:</a:t>
            </a:r>
          </a:p>
          <a:p>
            <a:pPr marL="0" indent="0">
              <a:buNone/>
            </a:pPr>
            <a:r>
              <a:rPr lang="it-IT" sz="2800" dirty="0"/>
              <a:t>I sintomi dovevano manifestarsi in almeno una delle seguenti aree:</a:t>
            </a:r>
          </a:p>
          <a:p>
            <a:pPr marL="514350" indent="-514350">
              <a:buFont typeface="+mj-lt"/>
              <a:buAutoNum type="arabicPeriod"/>
            </a:pPr>
            <a:r>
              <a:rPr lang="it-IT" sz="2800" b="1" dirty="0"/>
              <a:t>Interazione sociale: </a:t>
            </a:r>
            <a:r>
              <a:rPr lang="it-IT" sz="2800" dirty="0"/>
              <a:t>Compromissioni nella reciprocità sociale, nella comunicazione e nell'uso di comportamenti non verbali come lo sguardo e i gesti. </a:t>
            </a:r>
          </a:p>
          <a:p>
            <a:pPr marL="514350" indent="-514350">
              <a:buFont typeface="+mj-lt"/>
              <a:buAutoNum type="arabicPeriod"/>
            </a:pPr>
            <a:r>
              <a:rPr lang="it-IT" sz="2800" b="1" dirty="0"/>
              <a:t>Comunicazione: </a:t>
            </a:r>
            <a:r>
              <a:rPr lang="it-IT" sz="2800" dirty="0"/>
              <a:t>Ritardi o anomalie nel linguaggio usato nella comunicazione sociale. </a:t>
            </a:r>
          </a:p>
          <a:p>
            <a:pPr marL="514350" indent="-514350">
              <a:buFont typeface="+mj-lt"/>
              <a:buAutoNum type="arabicPeriod"/>
            </a:pPr>
            <a:r>
              <a:rPr lang="it-IT" sz="2800" b="1" dirty="0"/>
              <a:t>Gioco simbolico: </a:t>
            </a:r>
            <a:r>
              <a:rPr lang="it-IT" sz="2800" dirty="0"/>
              <a:t>Ritardi o funzionamento anomalo nel gioco di immaginazione. </a:t>
            </a:r>
          </a:p>
          <a:p>
            <a:pPr marL="0" indent="0">
              <a:buNone/>
            </a:pPr>
            <a:r>
              <a:rPr lang="it-IT" sz="2800" dirty="0"/>
              <a:t>L’ </a:t>
            </a:r>
            <a:r>
              <a:rPr lang="it-IT" sz="2800" b="1" dirty="0"/>
              <a:t>esordio prima dei 3 anni  </a:t>
            </a:r>
            <a:r>
              <a:rPr lang="it-IT" sz="2800" dirty="0"/>
              <a:t>era  un requisito fondamentale per la diagnosi di autismo secondo il DSM-IV. </a:t>
            </a:r>
          </a:p>
          <a:p>
            <a:endParaRPr lang="it-IT" dirty="0"/>
          </a:p>
        </p:txBody>
      </p:sp>
      <p:sp>
        <p:nvSpPr>
          <p:cNvPr id="4" name="Segnaposto data 3">
            <a:extLst>
              <a:ext uri="{FF2B5EF4-FFF2-40B4-BE49-F238E27FC236}">
                <a16:creationId xmlns:a16="http://schemas.microsoft.com/office/drawing/2014/main" id="{613D6653-7E4F-6FD4-71D9-315A30701FBA}"/>
              </a:ext>
            </a:extLst>
          </p:cNvPr>
          <p:cNvSpPr>
            <a:spLocks noGrp="1"/>
          </p:cNvSpPr>
          <p:nvPr>
            <p:ph type="dt" sz="half" idx="10"/>
          </p:nvPr>
        </p:nvSpPr>
        <p:spPr/>
        <p:txBody>
          <a:bodyPr/>
          <a:lstStyle/>
          <a:p>
            <a:fld id="{81917A38-7878-4155-AD45-577E4602A377}" type="datetime1">
              <a:rPr lang="en-US" smtClean="0"/>
              <a:t>11/28/2025</a:t>
            </a:fld>
            <a:endParaRPr lang="en-US" dirty="0"/>
          </a:p>
        </p:txBody>
      </p:sp>
      <p:sp>
        <p:nvSpPr>
          <p:cNvPr id="5" name="Segnaposto piè di pagina 4">
            <a:extLst>
              <a:ext uri="{FF2B5EF4-FFF2-40B4-BE49-F238E27FC236}">
                <a16:creationId xmlns:a16="http://schemas.microsoft.com/office/drawing/2014/main" id="{5573B0E3-6ED0-2BFD-37B3-52475FD618F4}"/>
              </a:ext>
            </a:extLst>
          </p:cNvPr>
          <p:cNvSpPr>
            <a:spLocks noGrp="1"/>
          </p:cNvSpPr>
          <p:nvPr>
            <p:ph type="ftr" sz="quarter" idx="11"/>
          </p:nvPr>
        </p:nvSpPr>
        <p:spPr/>
        <p:txBody>
          <a:bodyPr/>
          <a:lstStyle/>
          <a:p>
            <a:r>
              <a:rPr lang="en-US"/>
              <a:t>
              </a:t>
            </a:r>
            <a:endParaRPr lang="en-US" dirty="0"/>
          </a:p>
        </p:txBody>
      </p:sp>
      <p:sp>
        <p:nvSpPr>
          <p:cNvPr id="6" name="Segnaposto numero diapositiva 5">
            <a:extLst>
              <a:ext uri="{FF2B5EF4-FFF2-40B4-BE49-F238E27FC236}">
                <a16:creationId xmlns:a16="http://schemas.microsoft.com/office/drawing/2014/main" id="{95F8A072-12EA-83CC-416B-0542253CAB4A}"/>
              </a:ext>
            </a:extLst>
          </p:cNvPr>
          <p:cNvSpPr>
            <a:spLocks noGrp="1"/>
          </p:cNvSpPr>
          <p:nvPr>
            <p:ph type="sldNum" sz="quarter" idx="12"/>
          </p:nvPr>
        </p:nvSpPr>
        <p:spPr/>
        <p:txBody>
          <a:bodyPr/>
          <a:lstStyle/>
          <a:p>
            <a:fld id="{E30AF5A0-43BB-4336-8627-9123B9144D80}" type="slidenum">
              <a:rPr lang="en-US" smtClean="0"/>
              <a:t>11</a:t>
            </a:fld>
            <a:endParaRPr lang="en-US" dirty="0"/>
          </a:p>
        </p:txBody>
      </p:sp>
    </p:spTree>
    <p:extLst>
      <p:ext uri="{BB962C8B-B14F-4D97-AF65-F5344CB8AC3E}">
        <p14:creationId xmlns:p14="http://schemas.microsoft.com/office/powerpoint/2010/main" val="28279515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BA492C2-19EF-7E76-0343-CC80F3716522}"/>
              </a:ext>
            </a:extLst>
          </p:cNvPr>
          <p:cNvSpPr>
            <a:spLocks noGrp="1"/>
          </p:cNvSpPr>
          <p:nvPr>
            <p:ph type="title"/>
          </p:nvPr>
        </p:nvSpPr>
        <p:spPr>
          <a:xfrm>
            <a:off x="457200" y="594359"/>
            <a:ext cx="3200400" cy="4566220"/>
          </a:xfrm>
        </p:spPr>
        <p:txBody>
          <a:bodyPr>
            <a:normAutofit/>
          </a:bodyPr>
          <a:lstStyle/>
          <a:p>
            <a:r>
              <a:rPr lang="it-IT" dirty="0"/>
              <a:t>Nel DSM-5, è 299.00 </a:t>
            </a:r>
            <a:br>
              <a:rPr lang="it-IT" dirty="0"/>
            </a:br>
            <a:r>
              <a:rPr lang="it-IT" dirty="0"/>
              <a:t>il codice associato al Disturbo dello Spettro Autistico (ASD)</a:t>
            </a:r>
            <a:br>
              <a:rPr lang="it-IT" dirty="0"/>
            </a:br>
            <a:endParaRPr lang="it-IT" dirty="0"/>
          </a:p>
        </p:txBody>
      </p:sp>
      <p:sp>
        <p:nvSpPr>
          <p:cNvPr id="3" name="Segnaposto contenuto 2">
            <a:extLst>
              <a:ext uri="{FF2B5EF4-FFF2-40B4-BE49-F238E27FC236}">
                <a16:creationId xmlns:a16="http://schemas.microsoft.com/office/drawing/2014/main" id="{35EF8BB3-161D-453A-4309-46C053470AA2}"/>
              </a:ext>
            </a:extLst>
          </p:cNvPr>
          <p:cNvSpPr>
            <a:spLocks noGrp="1"/>
          </p:cNvSpPr>
          <p:nvPr>
            <p:ph idx="1"/>
          </p:nvPr>
        </p:nvSpPr>
        <p:spPr/>
        <p:txBody>
          <a:bodyPr>
            <a:normAutofit/>
          </a:bodyPr>
          <a:lstStyle/>
          <a:p>
            <a:pPr marL="0" indent="0">
              <a:buNone/>
            </a:pPr>
            <a:r>
              <a:rPr lang="it-IT" sz="2400" dirty="0"/>
              <a:t>Nel DSM-5, il codice associato al Disturbo dello Spettro Autistico (ASD)</a:t>
            </a:r>
            <a:r>
              <a:rPr lang="it-IT" sz="2400" b="1" dirty="0"/>
              <a:t> è 299.00.</a:t>
            </a:r>
          </a:p>
          <a:p>
            <a:pPr marL="0" indent="0">
              <a:buNone/>
            </a:pPr>
            <a:r>
              <a:rPr lang="it-IT" sz="2400" dirty="0"/>
              <a:t>Il codice 299.00 può essere accompagnato da </a:t>
            </a:r>
            <a:r>
              <a:rPr lang="it-IT" sz="2400" b="1" dirty="0"/>
              <a:t>specificatori</a:t>
            </a:r>
            <a:r>
              <a:rPr lang="it-IT" sz="2400" dirty="0"/>
              <a:t> per </a:t>
            </a:r>
            <a:r>
              <a:rPr lang="it-IT" sz="2400" b="1" dirty="0"/>
              <a:t>descrivere la gravità della condizione e la presenza di altre condizioni associate. Ad esempio: </a:t>
            </a:r>
          </a:p>
          <a:p>
            <a:r>
              <a:rPr lang="it-IT" sz="2400" i="1" dirty="0"/>
              <a:t>Disturbo dello sviluppo intellettivo: Si può indicare se è presente o meno.</a:t>
            </a:r>
          </a:p>
          <a:p>
            <a:r>
              <a:rPr lang="it-IT" sz="2400" i="1" dirty="0"/>
              <a:t>Difficoltà del linguaggio funzionale: Si può specificare il grado di difficoltà nel linguaggio.</a:t>
            </a:r>
          </a:p>
          <a:p>
            <a:r>
              <a:rPr lang="it-IT" sz="2400" dirty="0"/>
              <a:t>Questa suddivisione permette una diagnosi più dettagliata e personalizzata, riflettendo la natura eterogenea dello spettro autistico. </a:t>
            </a:r>
          </a:p>
          <a:p>
            <a:pPr marL="0" indent="0">
              <a:buNone/>
            </a:pPr>
            <a:endParaRPr lang="it-IT" b="1" dirty="0"/>
          </a:p>
        </p:txBody>
      </p:sp>
    </p:spTree>
    <p:extLst>
      <p:ext uri="{BB962C8B-B14F-4D97-AF65-F5344CB8AC3E}">
        <p14:creationId xmlns:p14="http://schemas.microsoft.com/office/powerpoint/2010/main" val="4896140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a:extLst>
              <a:ext uri="{FF2B5EF4-FFF2-40B4-BE49-F238E27FC236}">
                <a16:creationId xmlns:a16="http://schemas.microsoft.com/office/drawing/2014/main" id="{FF392FA5-2229-B387-BFFF-27EDF01F2050}"/>
              </a:ext>
            </a:extLst>
          </p:cNvPr>
          <p:cNvSpPr>
            <a:spLocks noGrp="1"/>
          </p:cNvSpPr>
          <p:nvPr>
            <p:ph type="title"/>
          </p:nvPr>
        </p:nvSpPr>
        <p:spPr>
          <a:xfrm>
            <a:off x="279349" y="2624137"/>
            <a:ext cx="2752609" cy="1600200"/>
          </a:xfrm>
        </p:spPr>
        <p:txBody>
          <a:bodyPr>
            <a:normAutofit fontScale="90000"/>
          </a:bodyPr>
          <a:lstStyle/>
          <a:p>
            <a:r>
              <a:rPr lang="it-IT" dirty="0"/>
              <a:t>L’ autismo</a:t>
            </a:r>
            <a:br>
              <a:rPr lang="it-IT" dirty="0"/>
            </a:br>
            <a:r>
              <a:rPr lang="it-IT" dirty="0"/>
              <a:t>nelle classificazioni internazionali:</a:t>
            </a:r>
            <a:br>
              <a:rPr lang="it-IT" dirty="0"/>
            </a:br>
            <a:r>
              <a:rPr lang="it-IT" dirty="0"/>
              <a:t>dal DSM IV al DSM V (2013): cosa cambia</a:t>
            </a:r>
          </a:p>
        </p:txBody>
      </p:sp>
      <p:sp>
        <p:nvSpPr>
          <p:cNvPr id="5" name="Segnaposto contenuto 4">
            <a:extLst>
              <a:ext uri="{FF2B5EF4-FFF2-40B4-BE49-F238E27FC236}">
                <a16:creationId xmlns:a16="http://schemas.microsoft.com/office/drawing/2014/main" id="{11B3572C-15C8-3710-5A88-15D5EA5E5DD2}"/>
              </a:ext>
            </a:extLst>
          </p:cNvPr>
          <p:cNvSpPr>
            <a:spLocks noGrp="1"/>
          </p:cNvSpPr>
          <p:nvPr>
            <p:ph idx="1"/>
          </p:nvPr>
        </p:nvSpPr>
        <p:spPr>
          <a:xfrm>
            <a:off x="4645571" y="442452"/>
            <a:ext cx="7267079" cy="6105831"/>
          </a:xfrm>
        </p:spPr>
        <p:txBody>
          <a:bodyPr>
            <a:normAutofit/>
          </a:bodyPr>
          <a:lstStyle/>
          <a:p>
            <a:pPr marL="0" indent="0">
              <a:lnSpc>
                <a:spcPct val="120000"/>
              </a:lnSpc>
              <a:buNone/>
            </a:pPr>
            <a:r>
              <a:rPr lang="it-IT" sz="2800" b="1" dirty="0"/>
              <a:t>Nel DSM V </a:t>
            </a:r>
            <a:r>
              <a:rPr lang="it-IT" sz="2800" dirty="0"/>
              <a:t>invece,  i sottotipi di autismo sono raggruppati in </a:t>
            </a:r>
            <a:r>
              <a:rPr lang="it-IT" sz="2800" dirty="0">
                <a:solidFill>
                  <a:srgbClr val="C00000"/>
                </a:solidFill>
              </a:rPr>
              <a:t>una sola ed unica categoria chiamata </a:t>
            </a:r>
            <a:r>
              <a:rPr lang="it-IT" sz="2800" b="1" dirty="0">
                <a:solidFill>
                  <a:srgbClr val="C00000"/>
                </a:solidFill>
              </a:rPr>
              <a:t>“Disturbi dello Spettro Autistico</a:t>
            </a:r>
            <a:r>
              <a:rPr lang="it-IT" sz="2800" b="1" i="1" dirty="0"/>
              <a:t>”, tranne la sindrome di </a:t>
            </a:r>
            <a:r>
              <a:rPr lang="it-IT" sz="2800" b="1" i="1" dirty="0" err="1"/>
              <a:t>Rett</a:t>
            </a:r>
            <a:r>
              <a:rPr lang="it-IT" sz="2800" b="1" i="1" dirty="0"/>
              <a:t> </a:t>
            </a:r>
            <a:r>
              <a:rPr lang="it-IT" sz="2800" dirty="0"/>
              <a:t>che è stata catalogata come disturbo neurologico.</a:t>
            </a:r>
          </a:p>
          <a:p>
            <a:pPr marL="0" indent="0">
              <a:lnSpc>
                <a:spcPct val="120000"/>
              </a:lnSpc>
              <a:buNone/>
            </a:pPr>
            <a:r>
              <a:rPr lang="it-IT" sz="2800" b="1" dirty="0"/>
              <a:t> I criteri Diagnostici del DSM-5 sono:</a:t>
            </a:r>
          </a:p>
          <a:p>
            <a:pPr marL="514350" indent="-514350">
              <a:lnSpc>
                <a:spcPct val="120000"/>
              </a:lnSpc>
              <a:buFont typeface="+mj-lt"/>
              <a:buAutoNum type="arabicPeriod"/>
            </a:pPr>
            <a:r>
              <a:rPr lang="it-IT" sz="2800" dirty="0"/>
              <a:t>Deficit nella comunicazione sociale e nell'interazione sociale;</a:t>
            </a:r>
          </a:p>
          <a:p>
            <a:pPr marL="514350" indent="-514350">
              <a:lnSpc>
                <a:spcPct val="120000"/>
              </a:lnSpc>
              <a:buFont typeface="+mj-lt"/>
              <a:buAutoNum type="arabicPeriod"/>
            </a:pPr>
            <a:r>
              <a:rPr lang="it-IT" sz="2800" dirty="0"/>
              <a:t>Pattern di comportamento, interessi o attività ristretti e ripetitivi</a:t>
            </a:r>
          </a:p>
          <a:p>
            <a:pPr>
              <a:lnSpc>
                <a:spcPct val="120000"/>
              </a:lnSpc>
            </a:pPr>
            <a:endParaRPr lang="it-IT" dirty="0"/>
          </a:p>
          <a:p>
            <a:endParaRPr lang="it-IT" sz="2400" dirty="0"/>
          </a:p>
          <a:p>
            <a:endParaRPr lang="it-IT" dirty="0"/>
          </a:p>
        </p:txBody>
      </p:sp>
    </p:spTree>
    <p:extLst>
      <p:ext uri="{BB962C8B-B14F-4D97-AF65-F5344CB8AC3E}">
        <p14:creationId xmlns:p14="http://schemas.microsoft.com/office/powerpoint/2010/main" val="28721293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7">
            <a:extLst>
              <a:ext uri="{FF2B5EF4-FFF2-40B4-BE49-F238E27FC236}">
                <a16:creationId xmlns:a16="http://schemas.microsoft.com/office/drawing/2014/main" id="{9C038D1E-F25A-9924-38EF-00586DAE5C9C}"/>
              </a:ext>
            </a:extLst>
          </p:cNvPr>
          <p:cNvSpPr>
            <a:spLocks noGrp="1"/>
          </p:cNvSpPr>
          <p:nvPr>
            <p:ph type="title"/>
          </p:nvPr>
        </p:nvSpPr>
        <p:spPr/>
        <p:txBody>
          <a:bodyPr anchor="ctr">
            <a:normAutofit fontScale="90000"/>
          </a:bodyPr>
          <a:lstStyle/>
          <a:p>
            <a:br>
              <a:rPr lang="it-IT" dirty="0"/>
            </a:br>
            <a:br>
              <a:rPr lang="it-IT" dirty="0"/>
            </a:br>
            <a:r>
              <a:rPr lang="it-IT" dirty="0"/>
              <a:t>Criteri Diagnostici del DSM-5</a:t>
            </a:r>
            <a:br>
              <a:rPr lang="it-IT" dirty="0"/>
            </a:br>
            <a:r>
              <a:rPr lang="it-IT" dirty="0" err="1"/>
              <a:t>A.Deficit</a:t>
            </a:r>
            <a:r>
              <a:rPr lang="it-IT" dirty="0"/>
              <a:t> nella comunicazione sociale e nell'interazione sociale</a:t>
            </a:r>
            <a:br>
              <a:rPr lang="it-IT" dirty="0"/>
            </a:br>
            <a:endParaRPr lang="it-IT" dirty="0"/>
          </a:p>
        </p:txBody>
      </p:sp>
      <p:sp>
        <p:nvSpPr>
          <p:cNvPr id="5" name="Segnaposto data 4">
            <a:extLst>
              <a:ext uri="{FF2B5EF4-FFF2-40B4-BE49-F238E27FC236}">
                <a16:creationId xmlns:a16="http://schemas.microsoft.com/office/drawing/2014/main" id="{BDB0913A-6315-AF2D-A6A6-4AF8B0D92086}"/>
              </a:ext>
            </a:extLst>
          </p:cNvPr>
          <p:cNvSpPr>
            <a:spLocks noGrp="1"/>
          </p:cNvSpPr>
          <p:nvPr>
            <p:ph type="dt" sz="half" idx="10"/>
          </p:nvPr>
        </p:nvSpPr>
        <p:spPr/>
        <p:txBody>
          <a:bodyPr/>
          <a:lstStyle/>
          <a:p>
            <a:fld id="{7216BA90-CC1A-4C1F-A993-EAE32220C060}" type="datetime1">
              <a:rPr lang="en-US" smtClean="0"/>
              <a:t>11/28/2025</a:t>
            </a:fld>
            <a:endParaRPr lang="en-US" dirty="0"/>
          </a:p>
        </p:txBody>
      </p:sp>
      <p:sp>
        <p:nvSpPr>
          <p:cNvPr id="6" name="Segnaposto piè di pagina 5">
            <a:extLst>
              <a:ext uri="{FF2B5EF4-FFF2-40B4-BE49-F238E27FC236}">
                <a16:creationId xmlns:a16="http://schemas.microsoft.com/office/drawing/2014/main" id="{19B984F2-5861-9794-E310-72E149728E97}"/>
              </a:ext>
            </a:extLst>
          </p:cNvPr>
          <p:cNvSpPr>
            <a:spLocks noGrp="1"/>
          </p:cNvSpPr>
          <p:nvPr>
            <p:ph type="ftr" sz="quarter" idx="11"/>
          </p:nvPr>
        </p:nvSpPr>
        <p:spPr/>
        <p:txBody>
          <a:bodyPr/>
          <a:lstStyle/>
          <a:p>
            <a:r>
              <a:rPr lang="en-US"/>
              <a:t>
              </a:t>
            </a:r>
            <a:endParaRPr lang="en-US" dirty="0"/>
          </a:p>
        </p:txBody>
      </p:sp>
      <p:sp>
        <p:nvSpPr>
          <p:cNvPr id="7" name="Segnaposto numero diapositiva 6">
            <a:extLst>
              <a:ext uri="{FF2B5EF4-FFF2-40B4-BE49-F238E27FC236}">
                <a16:creationId xmlns:a16="http://schemas.microsoft.com/office/drawing/2014/main" id="{F136A607-2CB7-9D13-63C2-A96FD7DFF77D}"/>
              </a:ext>
            </a:extLst>
          </p:cNvPr>
          <p:cNvSpPr>
            <a:spLocks noGrp="1"/>
          </p:cNvSpPr>
          <p:nvPr>
            <p:ph type="sldNum" sz="quarter" idx="12"/>
          </p:nvPr>
        </p:nvSpPr>
        <p:spPr/>
        <p:txBody>
          <a:bodyPr/>
          <a:lstStyle/>
          <a:p>
            <a:fld id="{E30AF5A0-43BB-4336-8627-9123B9144D80}" type="slidenum">
              <a:rPr lang="en-US" smtClean="0"/>
              <a:t>14</a:t>
            </a:fld>
            <a:endParaRPr lang="en-US" dirty="0"/>
          </a:p>
        </p:txBody>
      </p:sp>
      <p:sp>
        <p:nvSpPr>
          <p:cNvPr id="10" name="CasellaDiTesto 9">
            <a:extLst>
              <a:ext uri="{FF2B5EF4-FFF2-40B4-BE49-F238E27FC236}">
                <a16:creationId xmlns:a16="http://schemas.microsoft.com/office/drawing/2014/main" id="{9C3210AD-C6A7-225E-BEA6-7BEA75404E0B}"/>
              </a:ext>
            </a:extLst>
          </p:cNvPr>
          <p:cNvSpPr txBox="1"/>
          <p:nvPr/>
        </p:nvSpPr>
        <p:spPr>
          <a:xfrm>
            <a:off x="278847" y="1974914"/>
            <a:ext cx="11513760" cy="3816429"/>
          </a:xfrm>
          <a:prstGeom prst="rect">
            <a:avLst/>
          </a:prstGeom>
          <a:noFill/>
        </p:spPr>
        <p:txBody>
          <a:bodyPr wrap="square">
            <a:spAutoFit/>
          </a:bodyPr>
          <a:lstStyle/>
          <a:p>
            <a:endParaRPr lang="it-IT" dirty="0"/>
          </a:p>
          <a:p>
            <a:pPr marL="285750" indent="-285750">
              <a:buFont typeface="Arial" panose="020B0604020202020204" pitchFamily="34" charset="0"/>
              <a:buChar char="•"/>
            </a:pPr>
            <a:r>
              <a:rPr lang="it-IT" sz="2800" b="1" dirty="0"/>
              <a:t>Reciprocità socio-emotiva: </a:t>
            </a:r>
            <a:r>
              <a:rPr lang="it-IT" sz="2800" dirty="0"/>
              <a:t>Difficoltà nella reciprocità sociale, nel sostenere una conversazione e nella condivisione di interessi ed emozioni. </a:t>
            </a:r>
          </a:p>
          <a:p>
            <a:pPr marL="285750" indent="-285750">
              <a:buFont typeface="Arial" panose="020B0604020202020204" pitchFamily="34" charset="0"/>
              <a:buChar char="•"/>
            </a:pPr>
            <a:r>
              <a:rPr lang="it-IT" sz="2800" b="1" dirty="0"/>
              <a:t>Comportamenti comunicativi non verbali</a:t>
            </a:r>
            <a:r>
              <a:rPr lang="it-IT" sz="2800" dirty="0"/>
              <a:t>: Anomalie nel contatto visivo, nelle espressioni facciali, nel linguaggio del corpo e nella comprensione o uso dei gesti. </a:t>
            </a:r>
          </a:p>
          <a:p>
            <a:pPr marL="285750" indent="-285750">
              <a:buFont typeface="Arial" panose="020B0604020202020204" pitchFamily="34" charset="0"/>
              <a:buChar char="•"/>
            </a:pPr>
            <a:r>
              <a:rPr lang="it-IT" sz="2800" b="1" dirty="0"/>
              <a:t>Sviluppo e mantenimento di relazioni: </a:t>
            </a:r>
            <a:r>
              <a:rPr lang="it-IT" sz="2800" dirty="0"/>
              <a:t>Difficoltà ad adattarsi ai contesti sociali, nella condivisione di un gioco di immaginazione e nell'interesse verso i coetanei. </a:t>
            </a:r>
          </a:p>
        </p:txBody>
      </p:sp>
    </p:spTree>
    <p:extLst>
      <p:ext uri="{BB962C8B-B14F-4D97-AF65-F5344CB8AC3E}">
        <p14:creationId xmlns:p14="http://schemas.microsoft.com/office/powerpoint/2010/main" val="39966608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7D9D8E5-EFB3-47B8-6D4D-E6A56A1F3BD7}"/>
              </a:ext>
            </a:extLst>
          </p:cNvPr>
          <p:cNvSpPr>
            <a:spLocks noGrp="1"/>
          </p:cNvSpPr>
          <p:nvPr>
            <p:ph type="title"/>
          </p:nvPr>
        </p:nvSpPr>
        <p:spPr/>
        <p:txBody>
          <a:bodyPr>
            <a:normAutofit fontScale="90000"/>
          </a:bodyPr>
          <a:lstStyle/>
          <a:p>
            <a:r>
              <a:rPr lang="it-IT" dirty="0"/>
              <a:t>B. Pattern di comportamento, interessi o attività ristretti e ripetitivi</a:t>
            </a:r>
            <a:br>
              <a:rPr lang="it-IT" dirty="0"/>
            </a:br>
            <a:endParaRPr lang="it-IT" dirty="0"/>
          </a:p>
        </p:txBody>
      </p:sp>
      <p:sp>
        <p:nvSpPr>
          <p:cNvPr id="3" name="Segnaposto data 2">
            <a:extLst>
              <a:ext uri="{FF2B5EF4-FFF2-40B4-BE49-F238E27FC236}">
                <a16:creationId xmlns:a16="http://schemas.microsoft.com/office/drawing/2014/main" id="{34242347-0A86-A1D2-3D46-E14D0ABD0446}"/>
              </a:ext>
            </a:extLst>
          </p:cNvPr>
          <p:cNvSpPr>
            <a:spLocks noGrp="1"/>
          </p:cNvSpPr>
          <p:nvPr>
            <p:ph type="dt" sz="half" idx="10"/>
          </p:nvPr>
        </p:nvSpPr>
        <p:spPr/>
        <p:txBody>
          <a:bodyPr/>
          <a:lstStyle/>
          <a:p>
            <a:fld id="{A2783637-23BA-4168-9385-0E161BEA2885}" type="datetime1">
              <a:rPr lang="en-US" smtClean="0"/>
              <a:t>11/28/2025</a:t>
            </a:fld>
            <a:endParaRPr lang="en-US" dirty="0"/>
          </a:p>
        </p:txBody>
      </p:sp>
      <p:sp>
        <p:nvSpPr>
          <p:cNvPr id="4" name="Segnaposto piè di pagina 3">
            <a:extLst>
              <a:ext uri="{FF2B5EF4-FFF2-40B4-BE49-F238E27FC236}">
                <a16:creationId xmlns:a16="http://schemas.microsoft.com/office/drawing/2014/main" id="{7166AC62-A0BE-1695-B7BB-B754E12B04EF}"/>
              </a:ext>
            </a:extLst>
          </p:cNvPr>
          <p:cNvSpPr>
            <a:spLocks noGrp="1"/>
          </p:cNvSpPr>
          <p:nvPr>
            <p:ph type="ftr" sz="quarter" idx="11"/>
          </p:nvPr>
        </p:nvSpPr>
        <p:spPr/>
        <p:txBody>
          <a:bodyPr/>
          <a:lstStyle/>
          <a:p>
            <a:r>
              <a:rPr lang="en-US"/>
              <a:t>
              </a:t>
            </a:r>
            <a:endParaRPr lang="en-US" dirty="0"/>
          </a:p>
        </p:txBody>
      </p:sp>
      <p:sp>
        <p:nvSpPr>
          <p:cNvPr id="5" name="Segnaposto numero diapositiva 4">
            <a:extLst>
              <a:ext uri="{FF2B5EF4-FFF2-40B4-BE49-F238E27FC236}">
                <a16:creationId xmlns:a16="http://schemas.microsoft.com/office/drawing/2014/main" id="{BFAAEDA9-12BD-EB60-FEA5-180494C0FF1A}"/>
              </a:ext>
            </a:extLst>
          </p:cNvPr>
          <p:cNvSpPr>
            <a:spLocks noGrp="1"/>
          </p:cNvSpPr>
          <p:nvPr>
            <p:ph type="sldNum" sz="quarter" idx="12"/>
          </p:nvPr>
        </p:nvSpPr>
        <p:spPr/>
        <p:txBody>
          <a:bodyPr/>
          <a:lstStyle/>
          <a:p>
            <a:fld id="{E30AF5A0-43BB-4336-8627-9123B9144D80}" type="slidenum">
              <a:rPr lang="en-US" smtClean="0"/>
              <a:t>15</a:t>
            </a:fld>
            <a:endParaRPr lang="en-US" dirty="0"/>
          </a:p>
        </p:txBody>
      </p:sp>
      <p:sp>
        <p:nvSpPr>
          <p:cNvPr id="7" name="CasellaDiTesto 6">
            <a:extLst>
              <a:ext uri="{FF2B5EF4-FFF2-40B4-BE49-F238E27FC236}">
                <a16:creationId xmlns:a16="http://schemas.microsoft.com/office/drawing/2014/main" id="{98AAEC70-9289-3D9D-5882-215B41DBDCDC}"/>
              </a:ext>
            </a:extLst>
          </p:cNvPr>
          <p:cNvSpPr txBox="1"/>
          <p:nvPr/>
        </p:nvSpPr>
        <p:spPr>
          <a:xfrm>
            <a:off x="401244" y="1587846"/>
            <a:ext cx="10754436" cy="4247317"/>
          </a:xfrm>
          <a:prstGeom prst="rect">
            <a:avLst/>
          </a:prstGeom>
          <a:noFill/>
        </p:spPr>
        <p:txBody>
          <a:bodyPr wrap="square">
            <a:spAutoFit/>
          </a:bodyPr>
          <a:lstStyle/>
          <a:p>
            <a:pPr marL="285750" indent="-285750">
              <a:buFont typeface="Arial" panose="020B0604020202020204" pitchFamily="34" charset="0"/>
              <a:buChar char="•"/>
            </a:pPr>
            <a:endParaRPr lang="it-IT" dirty="0"/>
          </a:p>
          <a:p>
            <a:pPr marL="342900" indent="-342900">
              <a:buFont typeface="Arial" panose="020B0604020202020204" pitchFamily="34" charset="0"/>
              <a:buChar char="•"/>
            </a:pPr>
            <a:r>
              <a:rPr lang="it-IT" sz="2800" dirty="0"/>
              <a:t>Movimenti o eloquio stereotipati/ripetitivi: Inclusi movimenti motori, ecolalia (ripetizione di parole) o frasi idiosincratiche. </a:t>
            </a:r>
          </a:p>
          <a:p>
            <a:pPr marL="342900" indent="-342900">
              <a:buFont typeface="Arial" panose="020B0604020202020204" pitchFamily="34" charset="0"/>
              <a:buChar char="•"/>
            </a:pPr>
            <a:r>
              <a:rPr lang="it-IT" sz="2800" dirty="0"/>
              <a:t>Eccessiva aderenza a routine e rituali: Eccessiva rigidità nei cambiamenti, schemi di pensiero rigidi o insistenza su rituali specifici. </a:t>
            </a:r>
          </a:p>
          <a:p>
            <a:pPr marL="342900" indent="-342900">
              <a:buFont typeface="Arial" panose="020B0604020202020204" pitchFamily="34" charset="0"/>
              <a:buChar char="•"/>
            </a:pPr>
            <a:r>
              <a:rPr lang="it-IT" sz="2800" dirty="0"/>
              <a:t>Interessi fissi e intensi: Forte attaccamento o interesse per oggetti insoliti, o interessi eccessivamente persistenti. </a:t>
            </a:r>
          </a:p>
          <a:p>
            <a:pPr marL="342900" indent="-342900">
              <a:buFont typeface="Arial" panose="020B0604020202020204" pitchFamily="34" charset="0"/>
              <a:buChar char="•"/>
            </a:pPr>
            <a:r>
              <a:rPr lang="it-IT" sz="2800" dirty="0"/>
              <a:t>Iper- o </a:t>
            </a:r>
            <a:r>
              <a:rPr lang="it-IT" sz="2800" dirty="0" err="1"/>
              <a:t>ipo</a:t>
            </a:r>
            <a:r>
              <a:rPr lang="it-IT" sz="2800" dirty="0"/>
              <a:t>-reattività agli stimoli sensoriali: Risposte avverse a determinati suoni o consistenze, o apparente indifferenza a caldo/freddo/dolore. </a:t>
            </a:r>
          </a:p>
        </p:txBody>
      </p:sp>
    </p:spTree>
    <p:extLst>
      <p:ext uri="{BB962C8B-B14F-4D97-AF65-F5344CB8AC3E}">
        <p14:creationId xmlns:p14="http://schemas.microsoft.com/office/powerpoint/2010/main" val="21469090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552A1E9-98A2-04A9-188F-B48A66F73F80}"/>
              </a:ext>
            </a:extLst>
          </p:cNvPr>
          <p:cNvSpPr>
            <a:spLocks noGrp="1"/>
          </p:cNvSpPr>
          <p:nvPr>
            <p:ph type="title"/>
          </p:nvPr>
        </p:nvSpPr>
        <p:spPr>
          <a:xfrm>
            <a:off x="1097280" y="286603"/>
            <a:ext cx="10058400" cy="859025"/>
          </a:xfrm>
        </p:spPr>
        <p:txBody>
          <a:bodyPr/>
          <a:lstStyle/>
          <a:p>
            <a:pPr algn="ctr"/>
            <a:r>
              <a:rPr lang="it-IT" b="1" dirty="0"/>
              <a:t>Criteri C, D, E</a:t>
            </a:r>
          </a:p>
        </p:txBody>
      </p:sp>
      <p:sp>
        <p:nvSpPr>
          <p:cNvPr id="3" name="Segnaposto contenuto 2">
            <a:extLst>
              <a:ext uri="{FF2B5EF4-FFF2-40B4-BE49-F238E27FC236}">
                <a16:creationId xmlns:a16="http://schemas.microsoft.com/office/drawing/2014/main" id="{ACF34867-3AA3-5510-1B1B-619E063CF4DA}"/>
              </a:ext>
            </a:extLst>
          </p:cNvPr>
          <p:cNvSpPr>
            <a:spLocks noGrp="1"/>
          </p:cNvSpPr>
          <p:nvPr>
            <p:ph idx="1"/>
          </p:nvPr>
        </p:nvSpPr>
        <p:spPr/>
        <p:txBody>
          <a:bodyPr>
            <a:noAutofit/>
          </a:bodyPr>
          <a:lstStyle/>
          <a:p>
            <a:r>
              <a:rPr lang="it-IT" sz="1800" b="1" dirty="0">
                <a:solidFill>
                  <a:srgbClr val="C00000"/>
                </a:solidFill>
              </a:rPr>
              <a:t>Il CRITERIO C specifica che i sintomi devono essere presenti nella prima infanzia. </a:t>
            </a:r>
            <a:r>
              <a:rPr lang="it-IT" sz="1800" dirty="0"/>
              <a:t>Tuttavia possono non manifestarsi pienamente prima che le esigenze sociali eccedano le capacità limitate. Possono anche essere mascherati da strategie apprese in età successiva.</a:t>
            </a:r>
          </a:p>
          <a:p>
            <a:r>
              <a:rPr lang="it-IT" sz="1800" b="1" dirty="0">
                <a:solidFill>
                  <a:srgbClr val="C00000"/>
                </a:solidFill>
              </a:rPr>
              <a:t>Il CRITERIO D richiede che le caratteristiche causino compromissione clinicamente significativa dell’attuale funzionamento in ambito sociale</a:t>
            </a:r>
            <a:r>
              <a:rPr lang="it-IT" sz="1800" dirty="0"/>
              <a:t>, lavorativo o in altre aree importanti.</a:t>
            </a:r>
          </a:p>
          <a:p>
            <a:r>
              <a:rPr lang="it-IT" sz="1800" b="1" dirty="0">
                <a:solidFill>
                  <a:srgbClr val="C00000"/>
                </a:solidFill>
              </a:rPr>
              <a:t>Il CRITERIO E specifica che si tratta di compromissioni non meglio spiegate da disabilità intellettiva o da ritardo globale dello sviluppo. </a:t>
            </a:r>
            <a:r>
              <a:rPr lang="it-IT" sz="1800" dirty="0"/>
              <a:t>Questo non significa che disabilità intellettiva e Disturbo dello Spettro dell’Autismo non possano coesistere. La comorbidità tra questi due disturbi è infatti frequente</a:t>
            </a:r>
          </a:p>
          <a:p>
            <a:r>
              <a:rPr lang="it-IT" sz="1800" b="1" dirty="0">
                <a:solidFill>
                  <a:srgbClr val="C00000"/>
                </a:solidFill>
              </a:rPr>
              <a:t>Nella diagnosi va segnalata la presenza o meno di compromissione intellettiva e/o del linguaggio</a:t>
            </a:r>
            <a:r>
              <a:rPr lang="it-IT" sz="1800" dirty="0"/>
              <a:t>.</a:t>
            </a:r>
          </a:p>
          <a:p>
            <a:r>
              <a:rPr lang="it-IT" sz="1800" dirty="0"/>
              <a:t>Va inoltre specificato se il disturbo è associato a condizione medica (es. epilessia) o genetica nota (es. sindrome di </a:t>
            </a:r>
            <a:r>
              <a:rPr lang="it-IT" sz="1800" dirty="0" err="1"/>
              <a:t>Rett</a:t>
            </a:r>
            <a:r>
              <a:rPr lang="it-IT" sz="1800" dirty="0"/>
              <a:t>)  o a un fattore ambientale (es. sindrome alcolica fetale). Anche condizioni aggiuntive del </a:t>
            </a:r>
            <a:r>
              <a:rPr lang="it-IT" sz="1800" dirty="0" err="1"/>
              <a:t>neurosviluppo</a:t>
            </a:r>
            <a:r>
              <a:rPr lang="it-IT" sz="1800" dirty="0"/>
              <a:t>, mentali e comportamentali (es. ADHD) o la presenza di catatonia vanno segnalate (APA, 2013)</a:t>
            </a:r>
          </a:p>
        </p:txBody>
      </p:sp>
    </p:spTree>
    <p:extLst>
      <p:ext uri="{BB962C8B-B14F-4D97-AF65-F5344CB8AC3E}">
        <p14:creationId xmlns:p14="http://schemas.microsoft.com/office/powerpoint/2010/main" val="27947741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olo 6">
            <a:extLst>
              <a:ext uri="{FF2B5EF4-FFF2-40B4-BE49-F238E27FC236}">
                <a16:creationId xmlns:a16="http://schemas.microsoft.com/office/drawing/2014/main" id="{720D5EE2-FFCF-77D0-71EF-5394FB473CFF}"/>
              </a:ext>
            </a:extLst>
          </p:cNvPr>
          <p:cNvSpPr>
            <a:spLocks noGrp="1"/>
          </p:cNvSpPr>
          <p:nvPr>
            <p:ph type="title"/>
          </p:nvPr>
        </p:nvSpPr>
        <p:spPr/>
        <p:txBody>
          <a:bodyPr>
            <a:normAutofit/>
          </a:bodyPr>
          <a:lstStyle/>
          <a:p>
            <a:r>
              <a:rPr lang="it-IT" dirty="0"/>
              <a:t>Livello di gravità in due aree o domini</a:t>
            </a:r>
          </a:p>
        </p:txBody>
      </p:sp>
      <p:sp>
        <p:nvSpPr>
          <p:cNvPr id="8" name="Segnaposto contenuto 7">
            <a:extLst>
              <a:ext uri="{FF2B5EF4-FFF2-40B4-BE49-F238E27FC236}">
                <a16:creationId xmlns:a16="http://schemas.microsoft.com/office/drawing/2014/main" id="{45EDEA0D-20CC-D0B6-5BDB-BAD35B8241BB}"/>
              </a:ext>
            </a:extLst>
          </p:cNvPr>
          <p:cNvSpPr>
            <a:spLocks noGrp="1"/>
          </p:cNvSpPr>
          <p:nvPr>
            <p:ph idx="1"/>
          </p:nvPr>
        </p:nvSpPr>
        <p:spPr/>
        <p:txBody>
          <a:bodyPr>
            <a:normAutofit fontScale="25000" lnSpcReduction="20000"/>
          </a:bodyPr>
          <a:lstStyle/>
          <a:p>
            <a:pPr marL="0" indent="0">
              <a:lnSpc>
                <a:spcPct val="120000"/>
              </a:lnSpc>
              <a:buNone/>
            </a:pPr>
            <a:r>
              <a:rPr lang="it-IT" sz="8600" dirty="0"/>
              <a:t>Si individuano tre livelli di autismo: Livello 1, Livello 2 e Livello 3 </a:t>
            </a:r>
          </a:p>
          <a:p>
            <a:pPr>
              <a:lnSpc>
                <a:spcPct val="120000"/>
              </a:lnSpc>
            </a:pPr>
            <a:r>
              <a:rPr lang="it-IT" sz="8600" dirty="0"/>
              <a:t>Essi aiutano a identificare la gravità dei sintomi nel dominio della comunicazione così come nel dominio dei comportamenti/interessi ristretti o ripetitivi.</a:t>
            </a:r>
          </a:p>
          <a:p>
            <a:pPr>
              <a:lnSpc>
                <a:spcPct val="120000"/>
              </a:lnSpc>
            </a:pPr>
            <a:r>
              <a:rPr lang="it-IT" sz="8600" dirty="0"/>
              <a:t>Il livello di gravità viene valutato dal neuropsichiatra in riferimento alle due aree (domini) della diagnosi:</a:t>
            </a:r>
          </a:p>
          <a:p>
            <a:pPr>
              <a:lnSpc>
                <a:spcPct val="120000"/>
              </a:lnSpc>
            </a:pPr>
            <a:r>
              <a:rPr lang="it-IT" sz="8600" dirty="0">
                <a:solidFill>
                  <a:srgbClr val="C00000"/>
                </a:solidFill>
              </a:rPr>
              <a:t>COMUNICAZIONE E INTERAZIONE SOCIALE</a:t>
            </a:r>
          </a:p>
          <a:p>
            <a:pPr>
              <a:lnSpc>
                <a:spcPct val="120000"/>
              </a:lnSpc>
            </a:pPr>
            <a:r>
              <a:rPr lang="it-IT" sz="8600" dirty="0">
                <a:solidFill>
                  <a:srgbClr val="C00000"/>
                </a:solidFill>
              </a:rPr>
              <a:t>INTERESSI LIMITATI e COMPORTAMENTI RIPETITIVI.</a:t>
            </a:r>
          </a:p>
          <a:p>
            <a:pPr marL="0" indent="0">
              <a:buNone/>
            </a:pPr>
            <a:endParaRPr lang="it-IT" dirty="0"/>
          </a:p>
        </p:txBody>
      </p:sp>
      <p:sp>
        <p:nvSpPr>
          <p:cNvPr id="4" name="Segnaposto data 3">
            <a:extLst>
              <a:ext uri="{FF2B5EF4-FFF2-40B4-BE49-F238E27FC236}">
                <a16:creationId xmlns:a16="http://schemas.microsoft.com/office/drawing/2014/main" id="{AA1608C4-2EB7-DC75-3FC0-AE616593F14A}"/>
              </a:ext>
            </a:extLst>
          </p:cNvPr>
          <p:cNvSpPr>
            <a:spLocks noGrp="1"/>
          </p:cNvSpPr>
          <p:nvPr>
            <p:ph type="dt" sz="half" idx="10"/>
          </p:nvPr>
        </p:nvSpPr>
        <p:spPr/>
        <p:txBody>
          <a:bodyPr/>
          <a:lstStyle/>
          <a:p>
            <a:fld id="{8A55A38D-CDB5-44F7-9998-93461686923B}" type="datetime1">
              <a:rPr lang="en-US" smtClean="0"/>
              <a:t>11/28/2025</a:t>
            </a:fld>
            <a:endParaRPr lang="en-US" dirty="0"/>
          </a:p>
        </p:txBody>
      </p:sp>
      <p:sp>
        <p:nvSpPr>
          <p:cNvPr id="5" name="Segnaposto piè di pagina 4">
            <a:extLst>
              <a:ext uri="{FF2B5EF4-FFF2-40B4-BE49-F238E27FC236}">
                <a16:creationId xmlns:a16="http://schemas.microsoft.com/office/drawing/2014/main" id="{9696EBBE-170B-530B-2801-67887F216CAD}"/>
              </a:ext>
            </a:extLst>
          </p:cNvPr>
          <p:cNvSpPr>
            <a:spLocks noGrp="1"/>
          </p:cNvSpPr>
          <p:nvPr>
            <p:ph type="ftr" sz="quarter" idx="11"/>
          </p:nvPr>
        </p:nvSpPr>
        <p:spPr/>
        <p:txBody>
          <a:bodyPr/>
          <a:lstStyle/>
          <a:p>
            <a:r>
              <a:rPr lang="en-US"/>
              <a:t>
              </a:t>
            </a:r>
            <a:endParaRPr lang="en-US" dirty="0"/>
          </a:p>
        </p:txBody>
      </p:sp>
      <p:sp>
        <p:nvSpPr>
          <p:cNvPr id="6" name="Segnaposto numero diapositiva 5">
            <a:extLst>
              <a:ext uri="{FF2B5EF4-FFF2-40B4-BE49-F238E27FC236}">
                <a16:creationId xmlns:a16="http://schemas.microsoft.com/office/drawing/2014/main" id="{75665F10-41BD-C8C6-0CA9-058EC7CDC91E}"/>
              </a:ext>
            </a:extLst>
          </p:cNvPr>
          <p:cNvSpPr>
            <a:spLocks noGrp="1"/>
          </p:cNvSpPr>
          <p:nvPr>
            <p:ph type="sldNum" sz="quarter" idx="12"/>
          </p:nvPr>
        </p:nvSpPr>
        <p:spPr/>
        <p:txBody>
          <a:bodyPr/>
          <a:lstStyle/>
          <a:p>
            <a:fld id="{E30AF5A0-43BB-4336-8627-9123B9144D80}" type="slidenum">
              <a:rPr lang="en-US" smtClean="0"/>
              <a:t>17</a:t>
            </a:fld>
            <a:endParaRPr lang="en-US" dirty="0"/>
          </a:p>
        </p:txBody>
      </p:sp>
    </p:spTree>
    <p:extLst>
      <p:ext uri="{BB962C8B-B14F-4D97-AF65-F5344CB8AC3E}">
        <p14:creationId xmlns:p14="http://schemas.microsoft.com/office/powerpoint/2010/main" val="26181841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14E0124-5012-27C0-5F07-1DABCBFB57B4}"/>
              </a:ext>
            </a:extLst>
          </p:cNvPr>
          <p:cNvSpPr>
            <a:spLocks noGrp="1"/>
          </p:cNvSpPr>
          <p:nvPr>
            <p:ph type="title"/>
          </p:nvPr>
        </p:nvSpPr>
        <p:spPr/>
        <p:txBody>
          <a:bodyPr/>
          <a:lstStyle/>
          <a:p>
            <a:pPr algn="ctr"/>
            <a:r>
              <a:rPr lang="it-IT" dirty="0"/>
              <a:t>Livelli di autismo nel DSM-5</a:t>
            </a:r>
          </a:p>
        </p:txBody>
      </p:sp>
      <p:sp>
        <p:nvSpPr>
          <p:cNvPr id="3" name="Segnaposto contenuto 2">
            <a:extLst>
              <a:ext uri="{FF2B5EF4-FFF2-40B4-BE49-F238E27FC236}">
                <a16:creationId xmlns:a16="http://schemas.microsoft.com/office/drawing/2014/main" id="{2D7C0205-D0D4-0A5F-F31A-176E463C6B24}"/>
              </a:ext>
            </a:extLst>
          </p:cNvPr>
          <p:cNvSpPr>
            <a:spLocks noGrp="1"/>
          </p:cNvSpPr>
          <p:nvPr>
            <p:ph idx="1"/>
          </p:nvPr>
        </p:nvSpPr>
        <p:spPr>
          <a:xfrm>
            <a:off x="4378084" y="594359"/>
            <a:ext cx="7519626" cy="5257800"/>
          </a:xfrm>
        </p:spPr>
        <p:txBody>
          <a:bodyPr>
            <a:normAutofit fontScale="25000" lnSpcReduction="20000"/>
          </a:bodyPr>
          <a:lstStyle/>
          <a:p>
            <a:pPr marL="0" indent="0">
              <a:lnSpc>
                <a:spcPct val="120000"/>
              </a:lnSpc>
              <a:buNone/>
            </a:pPr>
            <a:r>
              <a:rPr lang="it-IT" sz="11100" b="1" dirty="0"/>
              <a:t>Nel DSM -5  sono 3 i livelli di gravità  individuati:</a:t>
            </a:r>
            <a:endParaRPr lang="it-IT" sz="11100" dirty="0"/>
          </a:p>
          <a:p>
            <a:pPr algn="l" fontAlgn="base">
              <a:lnSpc>
                <a:spcPct val="120000"/>
              </a:lnSpc>
            </a:pPr>
            <a:r>
              <a:rPr lang="it-IT" sz="11100" b="0" i="0" dirty="0">
                <a:solidFill>
                  <a:srgbClr val="666666"/>
                </a:solidFill>
                <a:effectLst/>
              </a:rPr>
              <a:t>Il </a:t>
            </a:r>
            <a:r>
              <a:rPr lang="it-IT" sz="11100" b="1" i="0" dirty="0">
                <a:solidFill>
                  <a:srgbClr val="23689C"/>
                </a:solidFill>
                <a:effectLst/>
              </a:rPr>
              <a:t>livello 1 di autismo si riferisce all’autismo lieve</a:t>
            </a:r>
            <a:r>
              <a:rPr lang="it-IT" sz="11100" b="0" i="0" dirty="0">
                <a:solidFill>
                  <a:srgbClr val="666666"/>
                </a:solidFill>
                <a:effectLst/>
              </a:rPr>
              <a:t> che richiede il </a:t>
            </a:r>
            <a:r>
              <a:rPr lang="it-IT" sz="11100" b="1" i="0" dirty="0">
                <a:solidFill>
                  <a:srgbClr val="C00000"/>
                </a:solidFill>
                <a:effectLst/>
              </a:rPr>
              <a:t>minimo supporto</a:t>
            </a:r>
            <a:r>
              <a:rPr lang="it-IT" sz="11100" b="0" i="0" dirty="0">
                <a:solidFill>
                  <a:srgbClr val="666666"/>
                </a:solidFill>
                <a:effectLst/>
              </a:rPr>
              <a:t>.</a:t>
            </a:r>
          </a:p>
          <a:p>
            <a:pPr algn="l" fontAlgn="base">
              <a:lnSpc>
                <a:spcPct val="120000"/>
              </a:lnSpc>
            </a:pPr>
            <a:r>
              <a:rPr lang="it-IT" sz="11100" b="0" i="0" dirty="0">
                <a:solidFill>
                  <a:srgbClr val="666666"/>
                </a:solidFill>
                <a:effectLst/>
              </a:rPr>
              <a:t>Il </a:t>
            </a:r>
            <a:r>
              <a:rPr lang="it-IT" sz="11100" b="1" i="0" dirty="0">
                <a:solidFill>
                  <a:srgbClr val="23689C"/>
                </a:solidFill>
                <a:effectLst/>
              </a:rPr>
              <a:t>livello 2 di autismo è il livello medio</a:t>
            </a:r>
            <a:r>
              <a:rPr lang="it-IT" sz="11100" b="0" i="0" dirty="0">
                <a:solidFill>
                  <a:srgbClr val="666666"/>
                </a:solidFill>
                <a:effectLst/>
              </a:rPr>
              <a:t> che in genere richiede un </a:t>
            </a:r>
            <a:r>
              <a:rPr lang="it-IT" sz="11100" b="1" i="0" dirty="0">
                <a:solidFill>
                  <a:srgbClr val="C00000"/>
                </a:solidFill>
                <a:effectLst/>
              </a:rPr>
              <a:t>supporto sostanziale </a:t>
            </a:r>
            <a:r>
              <a:rPr lang="it-IT" sz="11100" b="0" i="0" dirty="0">
                <a:solidFill>
                  <a:srgbClr val="666666"/>
                </a:solidFill>
                <a:effectLst/>
              </a:rPr>
              <a:t>in alcune aree.</a:t>
            </a:r>
          </a:p>
          <a:p>
            <a:pPr algn="l" fontAlgn="base">
              <a:lnSpc>
                <a:spcPct val="120000"/>
              </a:lnSpc>
            </a:pPr>
            <a:r>
              <a:rPr lang="it-IT" sz="11100" b="0" i="0" dirty="0">
                <a:solidFill>
                  <a:srgbClr val="666666"/>
                </a:solidFill>
                <a:effectLst/>
              </a:rPr>
              <a:t>Il </a:t>
            </a:r>
            <a:r>
              <a:rPr lang="it-IT" sz="11100" b="1" i="0" dirty="0">
                <a:solidFill>
                  <a:srgbClr val="23689C"/>
                </a:solidFill>
                <a:effectLst/>
              </a:rPr>
              <a:t>livello 3 di autismo è il livello più severo</a:t>
            </a:r>
            <a:r>
              <a:rPr lang="it-IT" sz="11100" b="0" i="0" dirty="0">
                <a:solidFill>
                  <a:srgbClr val="666666"/>
                </a:solidFill>
                <a:effectLst/>
              </a:rPr>
              <a:t> che richiede un </a:t>
            </a:r>
            <a:r>
              <a:rPr lang="it-IT" sz="11100" b="1" i="0" dirty="0">
                <a:solidFill>
                  <a:srgbClr val="C00000"/>
                </a:solidFill>
                <a:effectLst/>
              </a:rPr>
              <a:t>supporto molto sostanziale </a:t>
            </a:r>
            <a:r>
              <a:rPr lang="it-IT" sz="11100" b="0" i="0" dirty="0">
                <a:solidFill>
                  <a:srgbClr val="666666"/>
                </a:solidFill>
                <a:effectLst/>
              </a:rPr>
              <a:t>per aiutare l’individuo a svolgere le attività della vita quotidiana.</a:t>
            </a:r>
          </a:p>
          <a:p>
            <a:endParaRPr lang="it-IT" dirty="0"/>
          </a:p>
        </p:txBody>
      </p:sp>
      <p:sp>
        <p:nvSpPr>
          <p:cNvPr id="4" name="Segnaposto testo 3">
            <a:extLst>
              <a:ext uri="{FF2B5EF4-FFF2-40B4-BE49-F238E27FC236}">
                <a16:creationId xmlns:a16="http://schemas.microsoft.com/office/drawing/2014/main" id="{7190EDCF-3147-3B67-2B74-FDB6F69D33BA}"/>
              </a:ext>
            </a:extLst>
          </p:cNvPr>
          <p:cNvSpPr>
            <a:spLocks noGrp="1"/>
          </p:cNvSpPr>
          <p:nvPr>
            <p:ph type="body" sz="half" idx="2"/>
          </p:nvPr>
        </p:nvSpPr>
        <p:spPr/>
        <p:txBody>
          <a:bodyPr/>
          <a:lstStyle/>
          <a:p>
            <a:endParaRPr lang="it-IT"/>
          </a:p>
        </p:txBody>
      </p:sp>
    </p:spTree>
    <p:extLst>
      <p:ext uri="{BB962C8B-B14F-4D97-AF65-F5344CB8AC3E}">
        <p14:creationId xmlns:p14="http://schemas.microsoft.com/office/powerpoint/2010/main" val="2409759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F7CD5E-6F71-A409-15F3-A5C1FB41389E}"/>
              </a:ext>
            </a:extLst>
          </p:cNvPr>
          <p:cNvSpPr>
            <a:spLocks noGrp="1"/>
          </p:cNvSpPr>
          <p:nvPr>
            <p:ph type="title"/>
          </p:nvPr>
        </p:nvSpPr>
        <p:spPr/>
        <p:txBody>
          <a:bodyPr>
            <a:normAutofit/>
          </a:bodyPr>
          <a:lstStyle/>
          <a:p>
            <a:r>
              <a:rPr lang="it-IT" dirty="0"/>
              <a:t>Livello 1 di autismo (lieve)</a:t>
            </a:r>
          </a:p>
        </p:txBody>
      </p:sp>
      <p:sp>
        <p:nvSpPr>
          <p:cNvPr id="3" name="Segnaposto contenuto 2">
            <a:extLst>
              <a:ext uri="{FF2B5EF4-FFF2-40B4-BE49-F238E27FC236}">
                <a16:creationId xmlns:a16="http://schemas.microsoft.com/office/drawing/2014/main" id="{DCF870CD-2417-8A2D-3186-F598C7A9617E}"/>
              </a:ext>
            </a:extLst>
          </p:cNvPr>
          <p:cNvSpPr>
            <a:spLocks noGrp="1"/>
          </p:cNvSpPr>
          <p:nvPr>
            <p:ph idx="1"/>
          </p:nvPr>
        </p:nvSpPr>
        <p:spPr/>
        <p:txBody>
          <a:bodyPr>
            <a:normAutofit fontScale="85000" lnSpcReduction="20000"/>
          </a:bodyPr>
          <a:lstStyle/>
          <a:p>
            <a:pPr marL="0" indent="0">
              <a:buNone/>
            </a:pPr>
            <a:r>
              <a:rPr lang="it-IT" sz="2400" dirty="0">
                <a:solidFill>
                  <a:schemeClr val="tx1"/>
                </a:solidFill>
                <a:latin typeface="+mj-lt"/>
                <a:cs typeface="Arial" panose="020B0604020202020204" pitchFamily="34" charset="0"/>
              </a:rPr>
              <a:t>Le persone con autismo di livello 1 richiedono solo un </a:t>
            </a:r>
            <a:r>
              <a:rPr lang="it-IT" sz="2400" b="1" dirty="0">
                <a:solidFill>
                  <a:srgbClr val="C00000"/>
                </a:solidFill>
                <a:latin typeface="+mj-lt"/>
                <a:cs typeface="Arial" panose="020B0604020202020204" pitchFamily="34" charset="0"/>
              </a:rPr>
              <a:t>supporto minimo </a:t>
            </a:r>
            <a:r>
              <a:rPr lang="it-IT" sz="2400" dirty="0">
                <a:solidFill>
                  <a:schemeClr val="tx1"/>
                </a:solidFill>
                <a:latin typeface="+mj-lt"/>
                <a:cs typeface="Arial" panose="020B0604020202020204" pitchFamily="34" charset="0"/>
              </a:rPr>
              <a:t>per essere aiutati a funzionare nelle loro attività quotidiane</a:t>
            </a:r>
          </a:p>
          <a:p>
            <a:r>
              <a:rPr lang="it-IT" sz="2400" b="1" dirty="0">
                <a:solidFill>
                  <a:schemeClr val="tx1"/>
                </a:solidFill>
                <a:latin typeface="+mj-lt"/>
                <a:cs typeface="Arial" panose="020B0604020202020204" pitchFamily="34" charset="0"/>
              </a:rPr>
              <a:t>COMUNICAZIONE E INTERAZIONE SOCIALE:</a:t>
            </a:r>
          </a:p>
          <a:p>
            <a:r>
              <a:rPr lang="it-IT" sz="2400" dirty="0">
                <a:solidFill>
                  <a:schemeClr val="tx1"/>
                </a:solidFill>
                <a:latin typeface="+mj-lt"/>
                <a:cs typeface="Arial" panose="020B0604020202020204" pitchFamily="34" charset="0"/>
              </a:rPr>
              <a:t>Presenta difficoltà ad avviare interazioni sociali </a:t>
            </a:r>
          </a:p>
          <a:p>
            <a:r>
              <a:rPr lang="it-IT" sz="2400" dirty="0">
                <a:solidFill>
                  <a:schemeClr val="tx1"/>
                </a:solidFill>
                <a:latin typeface="+mj-lt"/>
                <a:cs typeface="Arial" panose="020B0604020202020204" pitchFamily="34" charset="0"/>
              </a:rPr>
              <a:t>Può sembrare che abbia un minore interesse per le interazioni sociali. </a:t>
            </a:r>
          </a:p>
          <a:p>
            <a:r>
              <a:rPr lang="it-IT" sz="2400" dirty="0">
                <a:solidFill>
                  <a:schemeClr val="tx1"/>
                </a:solidFill>
                <a:latin typeface="+mj-lt"/>
                <a:cs typeface="Arial" panose="020B0604020202020204" pitchFamily="34" charset="0"/>
              </a:rPr>
              <a:t>Sono frequentemente in grado di comunicare verbalmente e di avere alcune relazioni. Tuttavia, possono avere difficoltà a mantenere una conversazione e a farsi degli amici.</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it-IT" sz="2400" b="1" i="0" u="none" strike="noStrike" kern="1200" cap="none" spc="0" normalizeH="0" baseline="0" noProof="0" dirty="0">
                <a:ln>
                  <a:noFill/>
                </a:ln>
                <a:solidFill>
                  <a:srgbClr val="0F4159"/>
                </a:solidFill>
                <a:effectLst/>
                <a:uLnTx/>
                <a:uFillTx/>
                <a:latin typeface="Calibri Light" panose="020F0302020204030204"/>
                <a:ea typeface="+mn-ea"/>
                <a:cs typeface="Arial" panose="020B0604020202020204" pitchFamily="34" charset="0"/>
              </a:rPr>
              <a:t>INTERESSI LIMITATI e COMPORTAMENTI RIPETITIVI</a:t>
            </a:r>
            <a:r>
              <a:rPr kumimoji="0" lang="it-IT" sz="2400" b="0" i="0" u="none" strike="noStrike" kern="1200" cap="none" spc="0" normalizeH="0" baseline="0" noProof="0" dirty="0">
                <a:ln>
                  <a:noFill/>
                </a:ln>
                <a:solidFill>
                  <a:srgbClr val="0F4159"/>
                </a:solidFill>
                <a:effectLst/>
                <a:uLnTx/>
                <a:uFillTx/>
                <a:latin typeface="Calibri Light" panose="020F0302020204030204"/>
                <a:ea typeface="+mn-ea"/>
                <a:cs typeface="Arial" panose="020B0604020202020204" pitchFamily="34" charset="0"/>
              </a:rPr>
              <a:t>: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it-IT" sz="2400" b="0" i="0" u="none" strike="noStrike" kern="1200" cap="none" spc="0" normalizeH="0" baseline="0" noProof="0" dirty="0">
                <a:ln>
                  <a:noFill/>
                </a:ln>
                <a:solidFill>
                  <a:srgbClr val="0F4159"/>
                </a:solidFill>
                <a:effectLst/>
                <a:uLnTx/>
                <a:uFillTx/>
                <a:latin typeface="Calibri Light" panose="020F0302020204030204"/>
                <a:ea typeface="+mn-ea"/>
                <a:cs typeface="Arial" panose="020B0604020202020204" pitchFamily="34" charset="0"/>
              </a:rPr>
              <a:t>La rigidità del comportamento causa un’interferenza significativa con il funzionamento in uno o più contesti. Difficoltà a passare da un’attività all’altra.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it-IT" sz="2400" b="0" i="0" u="none" strike="noStrike" kern="1200" cap="none" spc="0" normalizeH="0" baseline="0" noProof="0" dirty="0">
                <a:ln>
                  <a:noFill/>
                </a:ln>
                <a:solidFill>
                  <a:srgbClr val="0F4159"/>
                </a:solidFill>
                <a:effectLst/>
                <a:uLnTx/>
                <a:uFillTx/>
                <a:latin typeface="Calibri Light" panose="020F0302020204030204"/>
                <a:ea typeface="+mn-ea"/>
                <a:cs typeface="Arial" panose="020B0604020202020204" pitchFamily="34" charset="0"/>
              </a:rPr>
              <a:t>Problemi di organizzazione e pianificazione. Inoltre, spesso si attengono a routine stabilite e si sentono spesso a disagio di fronte a cambiamenti o a eventi imprevisti. Potrebbero voler fare certe cose a modo loro.</a:t>
            </a:r>
          </a:p>
          <a:p>
            <a:endParaRPr lang="it-IT" dirty="0">
              <a:solidFill>
                <a:schemeClr val="tx1"/>
              </a:solidFill>
              <a:latin typeface="+mj-lt"/>
              <a:cs typeface="Arial" panose="020B0604020202020204" pitchFamily="34" charset="0"/>
            </a:endParaRPr>
          </a:p>
        </p:txBody>
      </p:sp>
      <p:sp>
        <p:nvSpPr>
          <p:cNvPr id="4" name="Segnaposto testo 3">
            <a:extLst>
              <a:ext uri="{FF2B5EF4-FFF2-40B4-BE49-F238E27FC236}">
                <a16:creationId xmlns:a16="http://schemas.microsoft.com/office/drawing/2014/main" id="{E675E5DB-58B6-8632-FBD7-A27CE1413DF1}"/>
              </a:ext>
            </a:extLst>
          </p:cNvPr>
          <p:cNvSpPr>
            <a:spLocks noGrp="1"/>
          </p:cNvSpPr>
          <p:nvPr>
            <p:ph type="body" sz="half" idx="2"/>
          </p:nvPr>
        </p:nvSpPr>
        <p:spPr/>
        <p:txBody>
          <a:bodyPr/>
          <a:lstStyle/>
          <a:p>
            <a:endParaRPr lang="it-IT"/>
          </a:p>
        </p:txBody>
      </p:sp>
    </p:spTree>
    <p:extLst>
      <p:ext uri="{BB962C8B-B14F-4D97-AF65-F5344CB8AC3E}">
        <p14:creationId xmlns:p14="http://schemas.microsoft.com/office/powerpoint/2010/main" val="17365847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74D23A9-58D4-86BA-A170-40F55B346727}"/>
              </a:ext>
            </a:extLst>
          </p:cNvPr>
          <p:cNvSpPr>
            <a:spLocks noGrp="1"/>
          </p:cNvSpPr>
          <p:nvPr>
            <p:ph type="title"/>
          </p:nvPr>
        </p:nvSpPr>
        <p:spPr/>
        <p:txBody>
          <a:bodyPr>
            <a:normAutofit/>
          </a:bodyPr>
          <a:lstStyle/>
          <a:p>
            <a:r>
              <a:rPr lang="it-IT" dirty="0"/>
              <a:t>Il livello 2 di autismo</a:t>
            </a:r>
            <a:br>
              <a:rPr lang="it-IT" dirty="0"/>
            </a:br>
            <a:r>
              <a:rPr lang="it-IT" dirty="0"/>
              <a:t>(medio)</a:t>
            </a:r>
          </a:p>
        </p:txBody>
      </p:sp>
      <p:sp>
        <p:nvSpPr>
          <p:cNvPr id="3" name="Segnaposto contenuto 2">
            <a:extLst>
              <a:ext uri="{FF2B5EF4-FFF2-40B4-BE49-F238E27FC236}">
                <a16:creationId xmlns:a16="http://schemas.microsoft.com/office/drawing/2014/main" id="{70E356C9-F1F6-7D35-C081-7BA30E9AFDE2}"/>
              </a:ext>
            </a:extLst>
          </p:cNvPr>
          <p:cNvSpPr>
            <a:spLocks noGrp="1"/>
          </p:cNvSpPr>
          <p:nvPr>
            <p:ph idx="1"/>
          </p:nvPr>
        </p:nvSpPr>
        <p:spPr/>
        <p:txBody>
          <a:bodyPr>
            <a:noAutofit/>
          </a:bodyPr>
          <a:lstStyle/>
          <a:p>
            <a:r>
              <a:rPr lang="it-IT" sz="1800" dirty="0"/>
              <a:t>Le persone che si qualificano come autismo di livello 2 hanno bisogno di  un </a:t>
            </a:r>
            <a:r>
              <a:rPr lang="it-IT" sz="1800" b="1" dirty="0">
                <a:solidFill>
                  <a:srgbClr val="C00000"/>
                </a:solidFill>
              </a:rPr>
              <a:t>supporto medio </a:t>
            </a:r>
            <a:r>
              <a:rPr lang="it-IT" sz="1800" dirty="0"/>
              <a:t>rispetto alle persone con autismo di livello 1</a:t>
            </a:r>
          </a:p>
          <a:p>
            <a:pPr marL="0" indent="0">
              <a:buNone/>
            </a:pPr>
            <a:r>
              <a:rPr lang="it-IT" sz="1800" b="1" dirty="0"/>
              <a:t>COMUNICAZIONE E INTERAZIONE SOCIALE:</a:t>
            </a:r>
          </a:p>
          <a:p>
            <a:r>
              <a:rPr lang="it-IT" sz="1800" dirty="0"/>
              <a:t>. Le persone con autismo di livello 2 possono o meno comunicare verbalmente. Se lo fanno, le loro conversazioni potrebbero essere molto brevi o solo su argomenti specifici e potrebbero aver bisogno di un ampio supporto per partecipare alle attività sociali.</a:t>
            </a:r>
          </a:p>
          <a:p>
            <a:r>
              <a:rPr lang="it-IT" sz="1800" dirty="0"/>
              <a:t> Il comportamento non verbale delle persone con autismo di livello 2 può essere atipico. Potrebbero non guardare qualcuno negli occhi mentre qualcuno sta parlando con loro. </a:t>
            </a:r>
          </a:p>
          <a:p>
            <a:r>
              <a:rPr lang="it-IT" sz="1800" dirty="0"/>
              <a:t>Potrebbero non esprimere emozioni attraverso il tono di voce o attraverso le espressioni facciali nello stesso modo in cui lo fa la maggior parte delle altre persone.</a:t>
            </a:r>
          </a:p>
          <a:p>
            <a:pPr marL="0" marR="0" lvl="0" indent="0" algn="l" defTabSz="914400" rtl="0" eaLnBrk="1" fontAlgn="auto" latinLnBrk="0" hangingPunct="1">
              <a:lnSpc>
                <a:spcPct val="90000"/>
              </a:lnSpc>
              <a:spcBef>
                <a:spcPts val="1000"/>
              </a:spcBef>
              <a:spcAft>
                <a:spcPts val="0"/>
              </a:spcAft>
              <a:buClrTx/>
              <a:buSzTx/>
              <a:buNone/>
              <a:tabLst/>
              <a:defRPr/>
            </a:pPr>
            <a:r>
              <a:rPr kumimoji="0" lang="it-IT" sz="1800" b="1" i="0" u="none" strike="noStrike" kern="1200" cap="none" spc="0" normalizeH="0" baseline="0" noProof="0" dirty="0">
                <a:ln>
                  <a:noFill/>
                </a:ln>
                <a:solidFill>
                  <a:srgbClr val="0F4159"/>
                </a:solidFill>
                <a:effectLst/>
                <a:uLnTx/>
                <a:uFillTx/>
                <a:latin typeface="Arial" panose="020B0604020202020204" pitchFamily="34" charset="0"/>
                <a:ea typeface="+mn-ea"/>
                <a:cs typeface="Arial" panose="020B0604020202020204" pitchFamily="34" charset="0"/>
              </a:rPr>
              <a:t>INTERESSI LIMITATI e COMPORTAMENTI RIPETITIVI: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it-IT" sz="1800" b="0" i="0" u="none" strike="noStrike" kern="1200" cap="none" spc="0" normalizeH="0" baseline="0" noProof="0" dirty="0">
                <a:ln>
                  <a:noFill/>
                </a:ln>
                <a:solidFill>
                  <a:srgbClr val="0F4159"/>
                </a:solidFill>
                <a:effectLst/>
                <a:uLnTx/>
                <a:uFillTx/>
                <a:latin typeface="Arial" panose="020B0604020202020204" pitchFamily="34" charset="0"/>
                <a:ea typeface="+mn-ea"/>
                <a:cs typeface="Arial" panose="020B0604020202020204" pitchFamily="34" charset="0"/>
              </a:rPr>
              <a:t>L’inflessibilità del comportamento, la difficoltà nell’affrontare il cambiamento o altri comportamenti limitati o ripetitivi appaiono abbastanza frequentemente e interferiscono con il funzionamento in una varietà di contesti.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it-IT" sz="1800" b="0" i="0" u="none" strike="noStrike" kern="1200" cap="none" spc="0" normalizeH="0" baseline="0" noProof="0" dirty="0">
                <a:ln>
                  <a:noFill/>
                </a:ln>
                <a:solidFill>
                  <a:srgbClr val="0F4159"/>
                </a:solidFill>
                <a:effectLst/>
                <a:uLnTx/>
                <a:uFillTx/>
                <a:latin typeface="Arial" panose="020B0604020202020204" pitchFamily="34" charset="0"/>
                <a:ea typeface="+mn-ea"/>
                <a:cs typeface="Arial" panose="020B0604020202020204" pitchFamily="34" charset="0"/>
              </a:rPr>
              <a:t>Tali difficoltà possono manifestarsi in comportamenti problema più o meno gravi. Possono avere routine o abitudini che sentono di dover fare e, se queste vengono interrotte, si sentono molto a disagio o turbate.</a:t>
            </a:r>
          </a:p>
          <a:p>
            <a:endParaRPr lang="it-IT" sz="1800" dirty="0"/>
          </a:p>
        </p:txBody>
      </p:sp>
      <p:sp>
        <p:nvSpPr>
          <p:cNvPr id="4" name="Segnaposto testo 3">
            <a:extLst>
              <a:ext uri="{FF2B5EF4-FFF2-40B4-BE49-F238E27FC236}">
                <a16:creationId xmlns:a16="http://schemas.microsoft.com/office/drawing/2014/main" id="{4D11B2AB-0343-EE62-7C3F-0D78281E9726}"/>
              </a:ext>
            </a:extLst>
          </p:cNvPr>
          <p:cNvSpPr>
            <a:spLocks noGrp="1"/>
          </p:cNvSpPr>
          <p:nvPr>
            <p:ph type="body" sz="half" idx="2"/>
          </p:nvPr>
        </p:nvSpPr>
        <p:spPr/>
        <p:txBody>
          <a:bodyPr/>
          <a:lstStyle/>
          <a:p>
            <a:endParaRPr lang="it-IT"/>
          </a:p>
        </p:txBody>
      </p:sp>
    </p:spTree>
    <p:extLst>
      <p:ext uri="{BB962C8B-B14F-4D97-AF65-F5344CB8AC3E}">
        <p14:creationId xmlns:p14="http://schemas.microsoft.com/office/powerpoint/2010/main" val="7688971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59536E-4A6F-20DA-37BE-02986943CEDA}"/>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0356BC7B-EC88-7063-DBF0-C939B0CEE2E5}"/>
              </a:ext>
            </a:extLst>
          </p:cNvPr>
          <p:cNvSpPr>
            <a:spLocks noGrp="1"/>
          </p:cNvSpPr>
          <p:nvPr>
            <p:ph type="title"/>
          </p:nvPr>
        </p:nvSpPr>
        <p:spPr/>
        <p:txBody>
          <a:bodyPr>
            <a:normAutofit/>
          </a:bodyPr>
          <a:lstStyle/>
          <a:p>
            <a:r>
              <a:rPr lang="it-IT" dirty="0"/>
              <a:t>Livello 3 di autismo (severo)</a:t>
            </a:r>
          </a:p>
        </p:txBody>
      </p:sp>
      <p:sp>
        <p:nvSpPr>
          <p:cNvPr id="3" name="Segnaposto contenuto 2">
            <a:extLst>
              <a:ext uri="{FF2B5EF4-FFF2-40B4-BE49-F238E27FC236}">
                <a16:creationId xmlns:a16="http://schemas.microsoft.com/office/drawing/2014/main" id="{F651EE03-1A05-5EC4-40EE-590CB07598DB}"/>
              </a:ext>
            </a:extLst>
          </p:cNvPr>
          <p:cNvSpPr>
            <a:spLocks noGrp="1"/>
          </p:cNvSpPr>
          <p:nvPr>
            <p:ph idx="1"/>
          </p:nvPr>
        </p:nvSpPr>
        <p:spPr/>
        <p:txBody>
          <a:bodyPr>
            <a:normAutofit fontScale="77500" lnSpcReduction="20000"/>
          </a:bodyPr>
          <a:lstStyle/>
          <a:p>
            <a:r>
              <a:rPr lang="it-IT" sz="2000" dirty="0"/>
              <a:t>Le persone con autismo di livello 3 richiedono un </a:t>
            </a:r>
            <a:r>
              <a:rPr lang="it-IT" sz="2000" b="1" dirty="0"/>
              <a:t>supporto molto sostanziale </a:t>
            </a:r>
            <a:r>
              <a:rPr lang="it-IT" sz="2000" dirty="0"/>
              <a:t>per apprendere abilità importanti per la vita quotidiana. Inoltre, il livello 3 di autismo a causa delle importanti compromissioni comunicative e comportamentali è quello che maggiormente presenta </a:t>
            </a:r>
            <a:r>
              <a:rPr lang="it-IT" sz="2000" b="1" dirty="0"/>
              <a:t>comportamenti problema</a:t>
            </a:r>
            <a:r>
              <a:rPr lang="it-IT" sz="2000" dirty="0"/>
              <a:t> che vanno gestiti con le corrette strategie educative.</a:t>
            </a:r>
          </a:p>
          <a:p>
            <a:pPr marL="0" indent="0">
              <a:buNone/>
            </a:pPr>
            <a:r>
              <a:rPr lang="it-IT" sz="2000" b="1" dirty="0"/>
              <a:t>COMUNICAZIONE E INTERAZIONE SOCIALE: </a:t>
            </a:r>
          </a:p>
          <a:p>
            <a:r>
              <a:rPr lang="it-IT" sz="2000" b="1" dirty="0"/>
              <a:t>Gravi deficit nelle abilità di comunicazione sociale verbale e non verbale </a:t>
            </a:r>
            <a:r>
              <a:rPr lang="it-IT" sz="2000" dirty="0"/>
              <a:t>causano gravi menomazioni nel funzionamento.</a:t>
            </a:r>
          </a:p>
          <a:p>
            <a:r>
              <a:rPr lang="it-IT" sz="2000" dirty="0"/>
              <a:t> Ha un inizio molto limitato di interazioni sociali e una risposta minima alle aperture sociali degli altri. Ad esempio, la persona può conoscere poche parole e quindi raramente inizia l’interazione e, quando lo fa, utilizza approcci insoliti per soddisfare solo i bisogni e risponde solo ad approcci sociali molto diretti. </a:t>
            </a:r>
          </a:p>
          <a:p>
            <a:r>
              <a:rPr lang="it-IT" sz="2000" dirty="0"/>
              <a:t>Sebbene alcune persone con autismo di livello 3 possano comunicare verbalmente (con parole), molte non comunicano verbalmente o potrebbero non utilizzare molte parole per comunicare.</a:t>
            </a:r>
          </a:p>
          <a:p>
            <a:r>
              <a:rPr lang="it-IT" sz="2000" dirty="0"/>
              <a:t>INTERESSI LIMITATI e COMPORTAMENTI RIPETITIVI</a:t>
            </a:r>
          </a:p>
          <a:p>
            <a:r>
              <a:rPr lang="it-IT" sz="2000" b="1" dirty="0"/>
              <a:t>Le persone con autismo di livello 3 possono essere eccessivamente ipersensibili a particolari input sensoriali</a:t>
            </a:r>
            <a:r>
              <a:rPr lang="it-IT" sz="2000" dirty="0"/>
              <a:t>. Hanno comportamenti restrittivi o ripetitivi come dondolio, ecolalia, cose che girano o altri comportamenti che attirano la loro attenzione e che spesso intralciano il modo di funzionare in modo indipendente e con successo con le attività quotidiane</a:t>
            </a:r>
          </a:p>
          <a:p>
            <a:endParaRPr lang="it-IT" sz="2000" dirty="0"/>
          </a:p>
        </p:txBody>
      </p:sp>
      <p:sp>
        <p:nvSpPr>
          <p:cNvPr id="4" name="Segnaposto testo 3">
            <a:extLst>
              <a:ext uri="{FF2B5EF4-FFF2-40B4-BE49-F238E27FC236}">
                <a16:creationId xmlns:a16="http://schemas.microsoft.com/office/drawing/2014/main" id="{9856DBD5-DC98-1960-EF4E-14AED3DF73DA}"/>
              </a:ext>
            </a:extLst>
          </p:cNvPr>
          <p:cNvSpPr>
            <a:spLocks noGrp="1"/>
          </p:cNvSpPr>
          <p:nvPr>
            <p:ph type="body" sz="half" idx="2"/>
          </p:nvPr>
        </p:nvSpPr>
        <p:spPr/>
        <p:txBody>
          <a:bodyPr/>
          <a:lstStyle/>
          <a:p>
            <a:endParaRPr lang="it-IT"/>
          </a:p>
        </p:txBody>
      </p:sp>
    </p:spTree>
    <p:extLst>
      <p:ext uri="{BB962C8B-B14F-4D97-AF65-F5344CB8AC3E}">
        <p14:creationId xmlns:p14="http://schemas.microsoft.com/office/powerpoint/2010/main" val="25627958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30CE6D1-E3DF-5AE9-F512-0D1DE4661AFF}"/>
              </a:ext>
            </a:extLst>
          </p:cNvPr>
          <p:cNvSpPr>
            <a:spLocks noGrp="1"/>
          </p:cNvSpPr>
          <p:nvPr>
            <p:ph type="title"/>
          </p:nvPr>
        </p:nvSpPr>
        <p:spPr/>
        <p:txBody>
          <a:bodyPr>
            <a:normAutofit/>
          </a:bodyPr>
          <a:lstStyle/>
          <a:p>
            <a:r>
              <a:rPr lang="it-IT" dirty="0"/>
              <a:t>Il disturbo dello spettro autistico nell’ICD-11 </a:t>
            </a:r>
            <a:br>
              <a:rPr lang="it-IT" dirty="0"/>
            </a:br>
            <a:r>
              <a:rPr lang="it-IT" dirty="0"/>
              <a:t>(2019)</a:t>
            </a:r>
          </a:p>
        </p:txBody>
      </p:sp>
      <p:sp>
        <p:nvSpPr>
          <p:cNvPr id="3" name="Segnaposto contenuto 2">
            <a:extLst>
              <a:ext uri="{FF2B5EF4-FFF2-40B4-BE49-F238E27FC236}">
                <a16:creationId xmlns:a16="http://schemas.microsoft.com/office/drawing/2014/main" id="{0D88E3C6-2D16-7A1C-CAE3-9DD91700C7BE}"/>
              </a:ext>
            </a:extLst>
          </p:cNvPr>
          <p:cNvSpPr>
            <a:spLocks noGrp="1"/>
          </p:cNvSpPr>
          <p:nvPr>
            <p:ph idx="1"/>
          </p:nvPr>
        </p:nvSpPr>
        <p:spPr/>
        <p:txBody>
          <a:bodyPr>
            <a:normAutofit/>
          </a:bodyPr>
          <a:lstStyle/>
          <a:p>
            <a:pPr algn="l"/>
            <a:r>
              <a:rPr lang="it-IT" sz="2800" dirty="0">
                <a:solidFill>
                  <a:srgbClr val="4B515A"/>
                </a:solidFill>
                <a:effectLst/>
                <a:latin typeface="inherit"/>
              </a:rPr>
              <a:t>L’ICD-11 è il risultato di dieci anni di lavoro e sostituisce la precedente classificazione</a:t>
            </a:r>
            <a:r>
              <a:rPr lang="it-IT" sz="2800" dirty="0">
                <a:solidFill>
                  <a:srgbClr val="4B515A"/>
                </a:solidFill>
                <a:latin typeface="inherit"/>
              </a:rPr>
              <a:t> </a:t>
            </a:r>
            <a:r>
              <a:rPr lang="it-IT" sz="2800" dirty="0">
                <a:solidFill>
                  <a:srgbClr val="4B515A"/>
                </a:solidFill>
                <a:effectLst/>
                <a:latin typeface="inherit"/>
              </a:rPr>
              <a:t>con l’intenzione di offrire una visione aggiornata delle diverse condizioni di salute e malattia.</a:t>
            </a:r>
          </a:p>
          <a:p>
            <a:pPr algn="l"/>
            <a:r>
              <a:rPr lang="it-IT" sz="2800" dirty="0">
                <a:solidFill>
                  <a:srgbClr val="4B515A"/>
                </a:solidFill>
                <a:effectLst/>
                <a:latin typeface="inherit"/>
              </a:rPr>
              <a:t>L’Assemblea Mondiale della Sanità, che comprende i ministri della salute di tutti gli stati membri, ha approvato l’ICD-11 il 25 maggio 2019.</a:t>
            </a:r>
            <a:endParaRPr lang="it-IT" sz="2800" dirty="0">
              <a:solidFill>
                <a:srgbClr val="4B515A"/>
              </a:solidFill>
              <a:effectLst/>
              <a:latin typeface="Onest"/>
            </a:endParaRPr>
          </a:p>
          <a:p>
            <a:pPr algn="l"/>
            <a:r>
              <a:rPr lang="it-IT" sz="2800" dirty="0">
                <a:solidFill>
                  <a:srgbClr val="4B515A"/>
                </a:solidFill>
                <a:effectLst/>
                <a:latin typeface="inherit"/>
              </a:rPr>
              <a:t>Dopo l’approvazione, gli stati membri hanno iniziato un processo di transizione dall’ICD-10 all’ICD-11 utilizzando l’ICD-11 dal 1° gennaio 2022.</a:t>
            </a:r>
          </a:p>
          <a:p>
            <a:pPr algn="l"/>
            <a:endParaRPr lang="it-IT" dirty="0">
              <a:solidFill>
                <a:srgbClr val="4B515A"/>
              </a:solidFill>
              <a:effectLst/>
              <a:latin typeface="Onest"/>
            </a:endParaRPr>
          </a:p>
          <a:p>
            <a:endParaRPr lang="it-IT" dirty="0"/>
          </a:p>
        </p:txBody>
      </p:sp>
      <p:sp>
        <p:nvSpPr>
          <p:cNvPr id="4" name="Segnaposto testo 3">
            <a:extLst>
              <a:ext uri="{FF2B5EF4-FFF2-40B4-BE49-F238E27FC236}">
                <a16:creationId xmlns:a16="http://schemas.microsoft.com/office/drawing/2014/main" id="{3F290F3D-BDB1-13A1-7DDB-2B720047D366}"/>
              </a:ext>
            </a:extLst>
          </p:cNvPr>
          <p:cNvSpPr>
            <a:spLocks noGrp="1"/>
          </p:cNvSpPr>
          <p:nvPr>
            <p:ph type="body" sz="half" idx="2"/>
          </p:nvPr>
        </p:nvSpPr>
        <p:spPr/>
        <p:txBody>
          <a:bodyPr/>
          <a:lstStyle/>
          <a:p>
            <a:endParaRPr lang="it-IT"/>
          </a:p>
        </p:txBody>
      </p:sp>
    </p:spTree>
    <p:extLst>
      <p:ext uri="{BB962C8B-B14F-4D97-AF65-F5344CB8AC3E}">
        <p14:creationId xmlns:p14="http://schemas.microsoft.com/office/powerpoint/2010/main" val="3711414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D93EC12-1C37-123C-5851-C7554925834E}"/>
              </a:ext>
            </a:extLst>
          </p:cNvPr>
          <p:cNvSpPr>
            <a:spLocks noGrp="1"/>
          </p:cNvSpPr>
          <p:nvPr>
            <p:ph type="title"/>
          </p:nvPr>
        </p:nvSpPr>
        <p:spPr>
          <a:xfrm>
            <a:off x="916589" y="601099"/>
            <a:ext cx="11074052" cy="1325563"/>
          </a:xfrm>
        </p:spPr>
        <p:txBody>
          <a:bodyPr>
            <a:normAutofit fontScale="90000"/>
          </a:bodyPr>
          <a:lstStyle/>
          <a:p>
            <a:r>
              <a:rPr lang="it-IT" dirty="0"/>
              <a:t>Criteri diversi per stabilire il livello di gravità</a:t>
            </a:r>
            <a:br>
              <a:rPr lang="it-IT" dirty="0"/>
            </a:br>
            <a:r>
              <a:rPr lang="it-IT" dirty="0"/>
              <a:t>tra DSM V e ICD-11 </a:t>
            </a:r>
          </a:p>
        </p:txBody>
      </p:sp>
      <p:sp>
        <p:nvSpPr>
          <p:cNvPr id="3" name="Segnaposto contenuto 2">
            <a:extLst>
              <a:ext uri="{FF2B5EF4-FFF2-40B4-BE49-F238E27FC236}">
                <a16:creationId xmlns:a16="http://schemas.microsoft.com/office/drawing/2014/main" id="{9BFD0465-3C8E-79CB-6AC5-2CFB35153846}"/>
              </a:ext>
            </a:extLst>
          </p:cNvPr>
          <p:cNvSpPr>
            <a:spLocks noGrp="1"/>
          </p:cNvSpPr>
          <p:nvPr>
            <p:ph idx="1"/>
          </p:nvPr>
        </p:nvSpPr>
        <p:spPr>
          <a:xfrm>
            <a:off x="562627" y="1926662"/>
            <a:ext cx="11074052" cy="4533132"/>
          </a:xfrm>
        </p:spPr>
        <p:txBody>
          <a:bodyPr>
            <a:normAutofit lnSpcReduction="10000"/>
          </a:bodyPr>
          <a:lstStyle/>
          <a:p>
            <a:r>
              <a:rPr lang="it-IT" sz="3200" dirty="0"/>
              <a:t>Un'altra differenza tra DSM-5 e ICD-11 riguarda la sotto-divisione dello Spettro Autistico. </a:t>
            </a:r>
          </a:p>
          <a:p>
            <a:r>
              <a:rPr lang="it-IT" sz="3200" b="1" dirty="0"/>
              <a:t>Nel DSM-5 c'è un unico codice diagnostico</a:t>
            </a:r>
            <a:r>
              <a:rPr lang="it-IT" sz="3200" dirty="0"/>
              <a:t>, </a:t>
            </a:r>
            <a:r>
              <a:rPr lang="it-IT" sz="3200" b="1" dirty="0"/>
              <a:t>nell'ICD-11 i codici sono 7.</a:t>
            </a:r>
            <a:endParaRPr lang="it-IT" sz="3200" dirty="0"/>
          </a:p>
          <a:p>
            <a:r>
              <a:rPr lang="it-IT" sz="3200" dirty="0"/>
              <a:t>Nel DSM-5 la suddivisione interna è sulla base del bisogno di supporto sui </a:t>
            </a:r>
            <a:r>
              <a:rPr lang="it-IT" sz="3200" b="1" dirty="0"/>
              <a:t>due domini</a:t>
            </a:r>
            <a:r>
              <a:rPr lang="it-IT" sz="3200" dirty="0"/>
              <a:t>, in cui, per ogni dominio si stabilisce un livello da 1 a 3. </a:t>
            </a:r>
          </a:p>
          <a:p>
            <a:r>
              <a:rPr lang="it-IT" sz="3200" b="1" dirty="0">
                <a:solidFill>
                  <a:srgbClr val="C00000"/>
                </a:solidFill>
              </a:rPr>
              <a:t>Nell'ICD-11 invece il livello è dato dalla presenza o meno di disabilità intellettiva e del linguaggio verbale</a:t>
            </a:r>
            <a:r>
              <a:rPr lang="it-IT" sz="3200" b="1" dirty="0"/>
              <a:t>. </a:t>
            </a:r>
          </a:p>
          <a:p>
            <a:endParaRPr lang="it-IT" b="1" dirty="0"/>
          </a:p>
        </p:txBody>
      </p:sp>
    </p:spTree>
    <p:extLst>
      <p:ext uri="{BB962C8B-B14F-4D97-AF65-F5344CB8AC3E}">
        <p14:creationId xmlns:p14="http://schemas.microsoft.com/office/powerpoint/2010/main" val="7793806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0A7FBBB-0FA8-D797-F145-AE3565CCC14C}"/>
              </a:ext>
            </a:extLst>
          </p:cNvPr>
          <p:cNvSpPr>
            <a:spLocks noGrp="1"/>
          </p:cNvSpPr>
          <p:nvPr>
            <p:ph type="title"/>
          </p:nvPr>
        </p:nvSpPr>
        <p:spPr/>
        <p:txBody>
          <a:bodyPr/>
          <a:lstStyle/>
          <a:p>
            <a:r>
              <a:rPr lang="it-IT" dirty="0"/>
              <a:t>I  codici per i disturbi dello spettro autistico nell’ ICD-11 </a:t>
            </a:r>
          </a:p>
        </p:txBody>
      </p:sp>
      <p:sp>
        <p:nvSpPr>
          <p:cNvPr id="3" name="Segnaposto contenuto 2">
            <a:extLst>
              <a:ext uri="{FF2B5EF4-FFF2-40B4-BE49-F238E27FC236}">
                <a16:creationId xmlns:a16="http://schemas.microsoft.com/office/drawing/2014/main" id="{5FD4DED9-7255-F2F9-3758-F1531F22A31A}"/>
              </a:ext>
            </a:extLst>
          </p:cNvPr>
          <p:cNvSpPr>
            <a:spLocks noGrp="1"/>
          </p:cNvSpPr>
          <p:nvPr>
            <p:ph idx="1"/>
          </p:nvPr>
        </p:nvSpPr>
        <p:spPr/>
        <p:txBody>
          <a:bodyPr>
            <a:normAutofit/>
          </a:bodyPr>
          <a:lstStyle/>
          <a:p>
            <a:r>
              <a:rPr lang="it-IT" sz="3600" dirty="0"/>
              <a:t>Nell'ICD-11, i codici per i disturbi dello spettro autistico rientrano nella categoria</a:t>
            </a:r>
            <a:r>
              <a:rPr lang="it-IT" sz="3600" b="1" dirty="0"/>
              <a:t> 6A02 </a:t>
            </a:r>
            <a:r>
              <a:rPr lang="it-IT" sz="3600" dirty="0"/>
              <a:t>"Disturbi dello spettro dell'autismo". </a:t>
            </a:r>
          </a:p>
          <a:p>
            <a:r>
              <a:rPr lang="it-IT" sz="3600" dirty="0"/>
              <a:t>A questo codice principale, si aggiungono dei sottocodici per indicare la presenza o assenza di un disturbo dello sviluppo intellettivo e il livello di difficoltà del linguaggio funzionale. </a:t>
            </a:r>
          </a:p>
        </p:txBody>
      </p:sp>
      <p:sp>
        <p:nvSpPr>
          <p:cNvPr id="4" name="Segnaposto data 3">
            <a:extLst>
              <a:ext uri="{FF2B5EF4-FFF2-40B4-BE49-F238E27FC236}">
                <a16:creationId xmlns:a16="http://schemas.microsoft.com/office/drawing/2014/main" id="{AE3BF406-2D6E-88C4-2A9B-112712E9EFCB}"/>
              </a:ext>
            </a:extLst>
          </p:cNvPr>
          <p:cNvSpPr>
            <a:spLocks noGrp="1"/>
          </p:cNvSpPr>
          <p:nvPr>
            <p:ph type="dt" sz="half" idx="10"/>
          </p:nvPr>
        </p:nvSpPr>
        <p:spPr/>
        <p:txBody>
          <a:bodyPr/>
          <a:lstStyle/>
          <a:p>
            <a:fld id="{A54DA898-FE17-43F3-81F5-4964C63FCA83}" type="datetime1">
              <a:rPr lang="en-US" smtClean="0"/>
              <a:t>11/28/2025</a:t>
            </a:fld>
            <a:endParaRPr lang="en-US" dirty="0"/>
          </a:p>
        </p:txBody>
      </p:sp>
      <p:sp>
        <p:nvSpPr>
          <p:cNvPr id="5" name="Segnaposto piè di pagina 4">
            <a:extLst>
              <a:ext uri="{FF2B5EF4-FFF2-40B4-BE49-F238E27FC236}">
                <a16:creationId xmlns:a16="http://schemas.microsoft.com/office/drawing/2014/main" id="{34D2458D-C248-FC76-2BDA-FF97E8FEF3AC}"/>
              </a:ext>
            </a:extLst>
          </p:cNvPr>
          <p:cNvSpPr>
            <a:spLocks noGrp="1"/>
          </p:cNvSpPr>
          <p:nvPr>
            <p:ph type="ftr" sz="quarter" idx="11"/>
          </p:nvPr>
        </p:nvSpPr>
        <p:spPr/>
        <p:txBody>
          <a:bodyPr/>
          <a:lstStyle/>
          <a:p>
            <a:r>
              <a:rPr lang="en-US"/>
              <a:t>
              </a:t>
            </a:r>
            <a:endParaRPr lang="en-US" dirty="0"/>
          </a:p>
        </p:txBody>
      </p:sp>
      <p:sp>
        <p:nvSpPr>
          <p:cNvPr id="6" name="Segnaposto numero diapositiva 5">
            <a:extLst>
              <a:ext uri="{FF2B5EF4-FFF2-40B4-BE49-F238E27FC236}">
                <a16:creationId xmlns:a16="http://schemas.microsoft.com/office/drawing/2014/main" id="{FCE801DE-0AC0-2500-BDA7-49B4C1987F40}"/>
              </a:ext>
            </a:extLst>
          </p:cNvPr>
          <p:cNvSpPr>
            <a:spLocks noGrp="1"/>
          </p:cNvSpPr>
          <p:nvPr>
            <p:ph type="sldNum" sz="quarter" idx="12"/>
          </p:nvPr>
        </p:nvSpPr>
        <p:spPr/>
        <p:txBody>
          <a:bodyPr/>
          <a:lstStyle/>
          <a:p>
            <a:fld id="{E30AF5A0-43BB-4336-8627-9123B9144D80}" type="slidenum">
              <a:rPr lang="en-US" smtClean="0"/>
              <a:t>24</a:t>
            </a:fld>
            <a:endParaRPr lang="en-US" dirty="0"/>
          </a:p>
        </p:txBody>
      </p:sp>
    </p:spTree>
    <p:extLst>
      <p:ext uri="{BB962C8B-B14F-4D97-AF65-F5344CB8AC3E}">
        <p14:creationId xmlns:p14="http://schemas.microsoft.com/office/powerpoint/2010/main" val="17934502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C7327E6-26C3-6609-5307-AD889705823C}"/>
              </a:ext>
            </a:extLst>
          </p:cNvPr>
          <p:cNvSpPr>
            <a:spLocks noGrp="1"/>
          </p:cNvSpPr>
          <p:nvPr>
            <p:ph type="title"/>
          </p:nvPr>
        </p:nvSpPr>
        <p:spPr>
          <a:xfrm>
            <a:off x="303598" y="4831369"/>
            <a:ext cx="2858999" cy="1325563"/>
          </a:xfrm>
        </p:spPr>
        <p:txBody>
          <a:bodyPr>
            <a:normAutofit fontScale="90000"/>
          </a:bodyPr>
          <a:lstStyle/>
          <a:p>
            <a:r>
              <a:rPr lang="it-IT" dirty="0"/>
              <a:t>ICD-11  </a:t>
            </a:r>
            <a:br>
              <a:rPr lang="it-IT" dirty="0"/>
            </a:br>
            <a:r>
              <a:rPr lang="it-IT" dirty="0"/>
              <a:t>Codici diagnostici per il disturbo dello spettro autistico</a:t>
            </a:r>
            <a:br>
              <a:rPr lang="it-IT" dirty="0"/>
            </a:br>
            <a:endParaRPr lang="it-IT" dirty="0"/>
          </a:p>
        </p:txBody>
      </p:sp>
      <p:graphicFrame>
        <p:nvGraphicFramePr>
          <p:cNvPr id="4" name="Segnaposto contenuto 3">
            <a:extLst>
              <a:ext uri="{FF2B5EF4-FFF2-40B4-BE49-F238E27FC236}">
                <a16:creationId xmlns:a16="http://schemas.microsoft.com/office/drawing/2014/main" id="{8296BD07-968B-4FBD-E564-57F1690042D7}"/>
              </a:ext>
            </a:extLst>
          </p:cNvPr>
          <p:cNvGraphicFramePr>
            <a:graphicFrameLocks noGrp="1"/>
          </p:cNvGraphicFramePr>
          <p:nvPr>
            <p:ph idx="1"/>
            <p:extLst>
              <p:ext uri="{D42A27DB-BD31-4B8C-83A1-F6EECF244321}">
                <p14:modId xmlns:p14="http://schemas.microsoft.com/office/powerpoint/2010/main" val="2924702285"/>
              </p:ext>
            </p:extLst>
          </p:nvPr>
        </p:nvGraphicFramePr>
        <p:xfrm>
          <a:off x="3404386" y="892968"/>
          <a:ext cx="7709652" cy="4601182"/>
        </p:xfrm>
        <a:graphic>
          <a:graphicData uri="http://schemas.openxmlformats.org/drawingml/2006/table">
            <a:tbl>
              <a:tblPr/>
              <a:tblGrid>
                <a:gridCol w="1927413">
                  <a:extLst>
                    <a:ext uri="{9D8B030D-6E8A-4147-A177-3AD203B41FA5}">
                      <a16:colId xmlns:a16="http://schemas.microsoft.com/office/drawing/2014/main" val="4182675041"/>
                    </a:ext>
                  </a:extLst>
                </a:gridCol>
                <a:gridCol w="1927413">
                  <a:extLst>
                    <a:ext uri="{9D8B030D-6E8A-4147-A177-3AD203B41FA5}">
                      <a16:colId xmlns:a16="http://schemas.microsoft.com/office/drawing/2014/main" val="2284747469"/>
                    </a:ext>
                  </a:extLst>
                </a:gridCol>
                <a:gridCol w="1927413">
                  <a:extLst>
                    <a:ext uri="{9D8B030D-6E8A-4147-A177-3AD203B41FA5}">
                      <a16:colId xmlns:a16="http://schemas.microsoft.com/office/drawing/2014/main" val="1478038321"/>
                    </a:ext>
                  </a:extLst>
                </a:gridCol>
                <a:gridCol w="1927413">
                  <a:extLst>
                    <a:ext uri="{9D8B030D-6E8A-4147-A177-3AD203B41FA5}">
                      <a16:colId xmlns:a16="http://schemas.microsoft.com/office/drawing/2014/main" val="245576656"/>
                    </a:ext>
                  </a:extLst>
                </a:gridCol>
              </a:tblGrid>
              <a:tr h="2428402">
                <a:tc>
                  <a:txBody>
                    <a:bodyPr/>
                    <a:lstStyle/>
                    <a:p>
                      <a:r>
                        <a:rPr lang="it-IT" b="1" dirty="0">
                          <a:effectLst/>
                          <a:latin typeface="inherit"/>
                        </a:rPr>
                        <a:t>  Categoria</a:t>
                      </a:r>
                      <a:endParaRPr lang="it-IT" dirty="0">
                        <a:effectLst/>
                        <a:latin typeface="inherit"/>
                      </a:endParaRPr>
                    </a:p>
                  </a:txBody>
                  <a:tcPr anchor="ctr">
                    <a:lnL w="7620" cap="flat" cmpd="sng" algn="ctr">
                      <a:solidFill>
                        <a:srgbClr val="18E309"/>
                      </a:solidFill>
                      <a:prstDash val="solid"/>
                      <a:round/>
                      <a:headEnd type="none" w="med" len="med"/>
                      <a:tailEnd type="none" w="med" len="med"/>
                    </a:lnL>
                    <a:lnR w="7620" cap="flat" cmpd="sng" algn="ctr">
                      <a:solidFill>
                        <a:srgbClr val="98D909"/>
                      </a:solidFill>
                      <a:prstDash val="solid"/>
                      <a:round/>
                      <a:headEnd type="none" w="med" len="med"/>
                      <a:tailEnd type="none" w="med" len="med"/>
                    </a:lnR>
                    <a:lnT w="7620" cap="flat" cmpd="sng" algn="ctr">
                      <a:solidFill>
                        <a:srgbClr val="18E309"/>
                      </a:solidFill>
                      <a:prstDash val="solid"/>
                      <a:round/>
                      <a:headEnd type="none" w="med" len="med"/>
                      <a:tailEnd type="none" w="med" len="med"/>
                    </a:lnT>
                    <a:lnB w="7620" cap="flat" cmpd="sng" algn="ctr">
                      <a:solidFill>
                        <a:srgbClr val="98D809"/>
                      </a:solidFill>
                      <a:prstDash val="solid"/>
                      <a:round/>
                      <a:headEnd type="none" w="med" len="med"/>
                      <a:tailEnd type="none" w="med" len="med"/>
                    </a:lnB>
                    <a:solidFill>
                      <a:srgbClr val="F0F0F0"/>
                    </a:solidFill>
                  </a:tcPr>
                </a:tc>
                <a:tc>
                  <a:txBody>
                    <a:bodyPr/>
                    <a:lstStyle/>
                    <a:p>
                      <a:r>
                        <a:rPr lang="it-IT" dirty="0">
                          <a:effectLst/>
                          <a:latin typeface="inherit"/>
                        </a:rPr>
                        <a:t>Con lieve o senza compromissione del linguaggio funzionale  </a:t>
                      </a:r>
                    </a:p>
                  </a:txBody>
                  <a:tcPr anchor="ctr">
                    <a:lnL w="7620" cap="flat" cmpd="sng" algn="ctr">
                      <a:solidFill>
                        <a:srgbClr val="98D909"/>
                      </a:solidFill>
                      <a:prstDash val="solid"/>
                      <a:round/>
                      <a:headEnd type="none" w="med" len="med"/>
                      <a:tailEnd type="none" w="med" len="med"/>
                    </a:lnL>
                    <a:lnR w="7620" cap="flat" cmpd="sng" algn="ctr">
                      <a:solidFill>
                        <a:srgbClr val="98DE09"/>
                      </a:solidFill>
                      <a:prstDash val="solid"/>
                      <a:round/>
                      <a:headEnd type="none" w="med" len="med"/>
                      <a:tailEnd type="none" w="med" len="med"/>
                    </a:lnR>
                    <a:lnT w="7620" cap="flat" cmpd="sng" algn="ctr">
                      <a:solidFill>
                        <a:srgbClr val="98D909"/>
                      </a:solidFill>
                      <a:prstDash val="solid"/>
                      <a:round/>
                      <a:headEnd type="none" w="med" len="med"/>
                      <a:tailEnd type="none" w="med" len="med"/>
                    </a:lnT>
                    <a:lnB w="7620" cap="flat" cmpd="sng" algn="ctr">
                      <a:solidFill>
                        <a:srgbClr val="98DE09"/>
                      </a:solidFill>
                      <a:prstDash val="solid"/>
                      <a:round/>
                      <a:headEnd type="none" w="med" len="med"/>
                      <a:tailEnd type="none" w="med" len="med"/>
                    </a:lnB>
                    <a:solidFill>
                      <a:srgbClr val="F0F0F0"/>
                    </a:solidFill>
                  </a:tcPr>
                </a:tc>
                <a:tc>
                  <a:txBody>
                    <a:bodyPr/>
                    <a:lstStyle/>
                    <a:p>
                      <a:r>
                        <a:rPr lang="it-IT" dirty="0">
                          <a:effectLst/>
                          <a:latin typeface="inherit"/>
                        </a:rPr>
                        <a:t>Con compromissione della funzionalità linguistica </a:t>
                      </a:r>
                    </a:p>
                  </a:txBody>
                  <a:tcPr anchor="ctr">
                    <a:lnL w="7620" cap="flat" cmpd="sng" algn="ctr">
                      <a:solidFill>
                        <a:srgbClr val="98DE09"/>
                      </a:solidFill>
                      <a:prstDash val="solid"/>
                      <a:round/>
                      <a:headEnd type="none" w="med" len="med"/>
                      <a:tailEnd type="none" w="med" len="med"/>
                    </a:lnL>
                    <a:lnR w="7620" cap="flat" cmpd="sng" algn="ctr">
                      <a:solidFill>
                        <a:srgbClr val="18E309"/>
                      </a:solidFill>
                      <a:prstDash val="solid"/>
                      <a:round/>
                      <a:headEnd type="none" w="med" len="med"/>
                      <a:tailEnd type="none" w="med" len="med"/>
                    </a:lnR>
                    <a:lnT w="7620" cap="flat" cmpd="sng" algn="ctr">
                      <a:solidFill>
                        <a:srgbClr val="98DE09"/>
                      </a:solidFill>
                      <a:prstDash val="solid"/>
                      <a:round/>
                      <a:headEnd type="none" w="med" len="med"/>
                      <a:tailEnd type="none" w="med" len="med"/>
                    </a:lnT>
                    <a:lnB w="7620" cap="flat" cmpd="sng" algn="ctr">
                      <a:solidFill>
                        <a:srgbClr val="18DB09"/>
                      </a:solidFill>
                      <a:prstDash val="solid"/>
                      <a:round/>
                      <a:headEnd type="none" w="med" len="med"/>
                      <a:tailEnd type="none" w="med" len="med"/>
                    </a:lnB>
                    <a:solidFill>
                      <a:srgbClr val="F0F0F0"/>
                    </a:solidFill>
                  </a:tcPr>
                </a:tc>
                <a:tc>
                  <a:txBody>
                    <a:bodyPr/>
                    <a:lstStyle/>
                    <a:p>
                      <a:r>
                        <a:rPr lang="it-IT" dirty="0">
                          <a:effectLst/>
                          <a:latin typeface="inherit"/>
                        </a:rPr>
                        <a:t> Con assenza completa, o quasi, di linguaggio funzionale </a:t>
                      </a:r>
                    </a:p>
                  </a:txBody>
                  <a:tcPr anchor="ctr">
                    <a:lnL w="7620" cap="flat" cmpd="sng" algn="ctr">
                      <a:solidFill>
                        <a:srgbClr val="18E309"/>
                      </a:solidFill>
                      <a:prstDash val="solid"/>
                      <a:round/>
                      <a:headEnd type="none" w="med" len="med"/>
                      <a:tailEnd type="none" w="med" len="med"/>
                    </a:lnL>
                    <a:lnR w="7620" cap="flat" cmpd="sng" algn="ctr">
                      <a:solidFill>
                        <a:srgbClr val="18E309"/>
                      </a:solidFill>
                      <a:prstDash val="solid"/>
                      <a:round/>
                      <a:headEnd type="none" w="med" len="med"/>
                      <a:tailEnd type="none" w="med" len="med"/>
                    </a:lnR>
                    <a:lnT w="7620" cap="flat" cmpd="sng" algn="ctr">
                      <a:solidFill>
                        <a:srgbClr val="18E309"/>
                      </a:solidFill>
                      <a:prstDash val="solid"/>
                      <a:round/>
                      <a:headEnd type="none" w="med" len="med"/>
                      <a:tailEnd type="none" w="med" len="med"/>
                    </a:lnT>
                    <a:lnB w="7620" cap="flat" cmpd="sng" algn="ctr">
                      <a:solidFill>
                        <a:srgbClr val="18E009"/>
                      </a:solidFill>
                      <a:prstDash val="solid"/>
                      <a:round/>
                      <a:headEnd type="none" w="med" len="med"/>
                      <a:tailEnd type="none" w="med" len="med"/>
                    </a:lnB>
                    <a:solidFill>
                      <a:srgbClr val="F0F0F0"/>
                    </a:solidFill>
                  </a:tcPr>
                </a:tc>
                <a:extLst>
                  <a:ext uri="{0D108BD9-81ED-4DB2-BD59-A6C34878D82A}">
                    <a16:rowId xmlns:a16="http://schemas.microsoft.com/office/drawing/2014/main" val="1222990780"/>
                  </a:ext>
                </a:extLst>
              </a:tr>
              <a:tr h="1278106">
                <a:tc>
                  <a:txBody>
                    <a:bodyPr/>
                    <a:lstStyle/>
                    <a:p>
                      <a:r>
                        <a:rPr lang="it-IT" dirty="0">
                          <a:effectLst/>
                          <a:latin typeface="inherit"/>
                        </a:rPr>
                        <a:t>senza disabilità intellettiva  </a:t>
                      </a:r>
                    </a:p>
                  </a:txBody>
                  <a:tcPr anchor="ctr">
                    <a:lnL w="7620" cap="flat" cmpd="sng" algn="ctr">
                      <a:solidFill>
                        <a:srgbClr val="98D809"/>
                      </a:solidFill>
                      <a:prstDash val="solid"/>
                      <a:round/>
                      <a:headEnd type="none" w="med" len="med"/>
                      <a:tailEnd type="none" w="med" len="med"/>
                    </a:lnL>
                    <a:lnR w="7620" cap="flat" cmpd="sng" algn="ctr">
                      <a:solidFill>
                        <a:srgbClr val="98DE09"/>
                      </a:solidFill>
                      <a:prstDash val="solid"/>
                      <a:round/>
                      <a:headEnd type="none" w="med" len="med"/>
                      <a:tailEnd type="none" w="med" len="med"/>
                    </a:lnR>
                    <a:lnT w="7620" cap="flat" cmpd="sng" algn="ctr">
                      <a:solidFill>
                        <a:srgbClr val="98D809"/>
                      </a:solidFill>
                      <a:prstDash val="solid"/>
                      <a:round/>
                      <a:headEnd type="none" w="med" len="med"/>
                      <a:tailEnd type="none" w="med" len="med"/>
                    </a:lnT>
                    <a:lnB w="7620" cap="flat" cmpd="sng" algn="ctr">
                      <a:solidFill>
                        <a:srgbClr val="18E109"/>
                      </a:solidFill>
                      <a:prstDash val="solid"/>
                      <a:round/>
                      <a:headEnd type="none" w="med" len="med"/>
                      <a:tailEnd type="none" w="med" len="med"/>
                    </a:lnB>
                  </a:tcPr>
                </a:tc>
                <a:tc>
                  <a:txBody>
                    <a:bodyPr/>
                    <a:lstStyle/>
                    <a:p>
                      <a:r>
                        <a:rPr lang="it-IT" b="1" dirty="0">
                          <a:effectLst/>
                          <a:latin typeface="inherit"/>
                        </a:rPr>
                        <a:t>6A02.0 </a:t>
                      </a:r>
                      <a:endParaRPr lang="it-IT" dirty="0">
                        <a:effectLst/>
                        <a:latin typeface="inherit"/>
                      </a:endParaRPr>
                    </a:p>
                  </a:txBody>
                  <a:tcPr anchor="ctr">
                    <a:lnL w="7620" cap="flat" cmpd="sng" algn="ctr">
                      <a:solidFill>
                        <a:srgbClr val="98DE09"/>
                      </a:solidFill>
                      <a:prstDash val="solid"/>
                      <a:round/>
                      <a:headEnd type="none" w="med" len="med"/>
                      <a:tailEnd type="none" w="med" len="med"/>
                    </a:lnL>
                    <a:lnR w="7620" cap="flat" cmpd="sng" algn="ctr">
                      <a:solidFill>
                        <a:srgbClr val="18DB09"/>
                      </a:solidFill>
                      <a:prstDash val="solid"/>
                      <a:round/>
                      <a:headEnd type="none" w="med" len="med"/>
                      <a:tailEnd type="none" w="med" len="med"/>
                    </a:lnR>
                    <a:lnT w="7620" cap="flat" cmpd="sng" algn="ctr">
                      <a:solidFill>
                        <a:srgbClr val="98DE09"/>
                      </a:solidFill>
                      <a:prstDash val="solid"/>
                      <a:round/>
                      <a:headEnd type="none" w="med" len="med"/>
                      <a:tailEnd type="none" w="med" len="med"/>
                    </a:lnT>
                    <a:lnB w="7620" cap="flat" cmpd="sng" algn="ctr">
                      <a:solidFill>
                        <a:srgbClr val="18E009"/>
                      </a:solidFill>
                      <a:prstDash val="solid"/>
                      <a:round/>
                      <a:headEnd type="none" w="med" len="med"/>
                      <a:tailEnd type="none" w="med" len="med"/>
                    </a:lnB>
                  </a:tcPr>
                </a:tc>
                <a:tc>
                  <a:txBody>
                    <a:bodyPr/>
                    <a:lstStyle/>
                    <a:p>
                      <a:r>
                        <a:rPr lang="it-IT" b="1" dirty="0">
                          <a:effectLst/>
                          <a:latin typeface="inherit"/>
                        </a:rPr>
                        <a:t>6A02.2 </a:t>
                      </a:r>
                      <a:endParaRPr lang="it-IT" dirty="0">
                        <a:effectLst/>
                        <a:latin typeface="inherit"/>
                      </a:endParaRPr>
                    </a:p>
                  </a:txBody>
                  <a:tcPr anchor="ctr">
                    <a:lnL w="7620" cap="flat" cmpd="sng" algn="ctr">
                      <a:solidFill>
                        <a:srgbClr val="18DB09"/>
                      </a:solidFill>
                      <a:prstDash val="solid"/>
                      <a:round/>
                      <a:headEnd type="none" w="med" len="med"/>
                      <a:tailEnd type="none" w="med" len="med"/>
                    </a:lnL>
                    <a:lnR w="7620" cap="flat" cmpd="sng" algn="ctr">
                      <a:solidFill>
                        <a:srgbClr val="18E009"/>
                      </a:solidFill>
                      <a:prstDash val="solid"/>
                      <a:round/>
                      <a:headEnd type="none" w="med" len="med"/>
                      <a:tailEnd type="none" w="med" len="med"/>
                    </a:lnR>
                    <a:lnT w="7620" cap="flat" cmpd="sng" algn="ctr">
                      <a:solidFill>
                        <a:srgbClr val="18DB09"/>
                      </a:solidFill>
                      <a:prstDash val="solid"/>
                      <a:round/>
                      <a:headEnd type="none" w="med" len="med"/>
                      <a:tailEnd type="none" w="med" len="med"/>
                    </a:lnT>
                    <a:lnB w="7620" cap="flat" cmpd="sng" algn="ctr">
                      <a:solidFill>
                        <a:srgbClr val="98E609"/>
                      </a:solidFill>
                      <a:prstDash val="solid"/>
                      <a:round/>
                      <a:headEnd type="none" w="med" len="med"/>
                      <a:tailEnd type="none" w="med" len="med"/>
                    </a:lnB>
                  </a:tcPr>
                </a:tc>
                <a:tc>
                  <a:txBody>
                    <a:bodyPr/>
                    <a:lstStyle/>
                    <a:p>
                      <a:r>
                        <a:rPr lang="it-IT" dirty="0">
                          <a:effectLst/>
                          <a:latin typeface="inherit"/>
                        </a:rPr>
                        <a:t>_____ </a:t>
                      </a:r>
                    </a:p>
                  </a:txBody>
                  <a:tcPr anchor="ctr">
                    <a:lnL w="7620" cap="flat" cmpd="sng" algn="ctr">
                      <a:solidFill>
                        <a:srgbClr val="18E009"/>
                      </a:solidFill>
                      <a:prstDash val="solid"/>
                      <a:round/>
                      <a:headEnd type="none" w="med" len="med"/>
                      <a:tailEnd type="none" w="med" len="med"/>
                    </a:lnL>
                    <a:lnR w="7620" cap="flat" cmpd="sng" algn="ctr">
                      <a:solidFill>
                        <a:srgbClr val="18E009"/>
                      </a:solidFill>
                      <a:prstDash val="solid"/>
                      <a:round/>
                      <a:headEnd type="none" w="med" len="med"/>
                      <a:tailEnd type="none" w="med" len="med"/>
                    </a:lnR>
                    <a:lnT w="7620" cap="flat" cmpd="sng" algn="ctr">
                      <a:solidFill>
                        <a:srgbClr val="18E009"/>
                      </a:solidFill>
                      <a:prstDash val="solid"/>
                      <a:round/>
                      <a:headEnd type="none" w="med" len="med"/>
                      <a:tailEnd type="none" w="med" len="med"/>
                    </a:lnT>
                    <a:lnB w="7620" cap="flat" cmpd="sng" algn="ctr">
                      <a:solidFill>
                        <a:srgbClr val="18E509"/>
                      </a:solidFill>
                      <a:prstDash val="solid"/>
                      <a:round/>
                      <a:headEnd type="none" w="med" len="med"/>
                      <a:tailEnd type="none" w="med" len="med"/>
                    </a:lnB>
                  </a:tcPr>
                </a:tc>
                <a:extLst>
                  <a:ext uri="{0D108BD9-81ED-4DB2-BD59-A6C34878D82A}">
                    <a16:rowId xmlns:a16="http://schemas.microsoft.com/office/drawing/2014/main" val="3799891643"/>
                  </a:ext>
                </a:extLst>
              </a:tr>
              <a:tr h="894674">
                <a:tc>
                  <a:txBody>
                    <a:bodyPr/>
                    <a:lstStyle/>
                    <a:p>
                      <a:r>
                        <a:rPr lang="it-IT" dirty="0">
                          <a:effectLst/>
                          <a:latin typeface="inherit"/>
                        </a:rPr>
                        <a:t>con disabilità intellettiva </a:t>
                      </a:r>
                    </a:p>
                  </a:txBody>
                  <a:tcPr anchor="ctr">
                    <a:lnL w="7620" cap="flat" cmpd="sng" algn="ctr">
                      <a:solidFill>
                        <a:srgbClr val="18E109"/>
                      </a:solidFill>
                      <a:prstDash val="solid"/>
                      <a:round/>
                      <a:headEnd type="none" w="med" len="med"/>
                      <a:tailEnd type="none" w="med" len="med"/>
                    </a:lnL>
                    <a:lnR w="7620" cap="flat" cmpd="sng" algn="ctr">
                      <a:solidFill>
                        <a:srgbClr val="18E009"/>
                      </a:solidFill>
                      <a:prstDash val="solid"/>
                      <a:round/>
                      <a:headEnd type="none" w="med" len="med"/>
                      <a:tailEnd type="none" w="med" len="med"/>
                    </a:lnR>
                    <a:lnT w="7620" cap="flat" cmpd="sng" algn="ctr">
                      <a:solidFill>
                        <a:srgbClr val="18E109"/>
                      </a:solidFill>
                      <a:prstDash val="solid"/>
                      <a:round/>
                      <a:headEnd type="none" w="med" len="med"/>
                      <a:tailEnd type="none" w="med" len="med"/>
                    </a:lnT>
                    <a:lnB w="7620" cap="flat" cmpd="sng" algn="ctr">
                      <a:solidFill>
                        <a:srgbClr val="18E109"/>
                      </a:solidFill>
                      <a:prstDash val="solid"/>
                      <a:round/>
                      <a:headEnd type="none" w="med" len="med"/>
                      <a:tailEnd type="none" w="med" len="med"/>
                    </a:lnB>
                    <a:solidFill>
                      <a:srgbClr val="F0F0F0"/>
                    </a:solidFill>
                  </a:tcPr>
                </a:tc>
                <a:tc>
                  <a:txBody>
                    <a:bodyPr/>
                    <a:lstStyle/>
                    <a:p>
                      <a:r>
                        <a:rPr lang="it-IT" b="1" dirty="0">
                          <a:effectLst/>
                          <a:latin typeface="inherit"/>
                        </a:rPr>
                        <a:t>6A02.1 </a:t>
                      </a:r>
                      <a:endParaRPr lang="it-IT" dirty="0">
                        <a:effectLst/>
                        <a:latin typeface="inherit"/>
                      </a:endParaRPr>
                    </a:p>
                  </a:txBody>
                  <a:tcPr anchor="ctr">
                    <a:lnL w="7620" cap="flat" cmpd="sng" algn="ctr">
                      <a:solidFill>
                        <a:srgbClr val="18E009"/>
                      </a:solidFill>
                      <a:prstDash val="solid"/>
                      <a:round/>
                      <a:headEnd type="none" w="med" len="med"/>
                      <a:tailEnd type="none" w="med" len="med"/>
                    </a:lnL>
                    <a:lnR w="7620" cap="flat" cmpd="sng" algn="ctr">
                      <a:solidFill>
                        <a:srgbClr val="98E609"/>
                      </a:solidFill>
                      <a:prstDash val="solid"/>
                      <a:round/>
                      <a:headEnd type="none" w="med" len="med"/>
                      <a:tailEnd type="none" w="med" len="med"/>
                    </a:lnR>
                    <a:lnT w="7620" cap="flat" cmpd="sng" algn="ctr">
                      <a:solidFill>
                        <a:srgbClr val="18E009"/>
                      </a:solidFill>
                      <a:prstDash val="solid"/>
                      <a:round/>
                      <a:headEnd type="none" w="med" len="med"/>
                      <a:tailEnd type="none" w="med" len="med"/>
                    </a:lnT>
                    <a:lnB w="7620" cap="flat" cmpd="sng" algn="ctr">
                      <a:solidFill>
                        <a:srgbClr val="18E009"/>
                      </a:solidFill>
                      <a:prstDash val="solid"/>
                      <a:round/>
                      <a:headEnd type="none" w="med" len="med"/>
                      <a:tailEnd type="none" w="med" len="med"/>
                    </a:lnB>
                    <a:solidFill>
                      <a:srgbClr val="F0F0F0"/>
                    </a:solidFill>
                  </a:tcPr>
                </a:tc>
                <a:tc>
                  <a:txBody>
                    <a:bodyPr/>
                    <a:lstStyle/>
                    <a:p>
                      <a:r>
                        <a:rPr lang="it-IT" b="1" dirty="0">
                          <a:effectLst/>
                          <a:latin typeface="inherit"/>
                        </a:rPr>
                        <a:t>6A02.3 </a:t>
                      </a:r>
                      <a:endParaRPr lang="it-IT" dirty="0">
                        <a:effectLst/>
                        <a:latin typeface="inherit"/>
                      </a:endParaRPr>
                    </a:p>
                  </a:txBody>
                  <a:tcPr anchor="ctr">
                    <a:lnL w="7620" cap="flat" cmpd="sng" algn="ctr">
                      <a:solidFill>
                        <a:srgbClr val="98E609"/>
                      </a:solidFill>
                      <a:prstDash val="solid"/>
                      <a:round/>
                      <a:headEnd type="none" w="med" len="med"/>
                      <a:tailEnd type="none" w="med" len="med"/>
                    </a:lnL>
                    <a:lnR w="7620" cap="flat" cmpd="sng" algn="ctr">
                      <a:solidFill>
                        <a:srgbClr val="18E509"/>
                      </a:solidFill>
                      <a:prstDash val="solid"/>
                      <a:round/>
                      <a:headEnd type="none" w="med" len="med"/>
                      <a:tailEnd type="none" w="med" len="med"/>
                    </a:lnR>
                    <a:lnT w="7620" cap="flat" cmpd="sng" algn="ctr">
                      <a:solidFill>
                        <a:srgbClr val="98E609"/>
                      </a:solidFill>
                      <a:prstDash val="solid"/>
                      <a:round/>
                      <a:headEnd type="none" w="med" len="med"/>
                      <a:tailEnd type="none" w="med" len="med"/>
                    </a:lnT>
                    <a:lnB w="7620" cap="flat" cmpd="sng" algn="ctr">
                      <a:solidFill>
                        <a:srgbClr val="98E609"/>
                      </a:solidFill>
                      <a:prstDash val="solid"/>
                      <a:round/>
                      <a:headEnd type="none" w="med" len="med"/>
                      <a:tailEnd type="none" w="med" len="med"/>
                    </a:lnB>
                    <a:solidFill>
                      <a:srgbClr val="F0F0F0"/>
                    </a:solidFill>
                  </a:tcPr>
                </a:tc>
                <a:tc>
                  <a:txBody>
                    <a:bodyPr/>
                    <a:lstStyle/>
                    <a:p>
                      <a:r>
                        <a:rPr lang="it-IT" b="1" dirty="0">
                          <a:effectLst/>
                          <a:latin typeface="inherit"/>
                        </a:rPr>
                        <a:t>6A02.5 </a:t>
                      </a:r>
                      <a:endParaRPr lang="it-IT" dirty="0">
                        <a:effectLst/>
                        <a:latin typeface="inherit"/>
                      </a:endParaRPr>
                    </a:p>
                  </a:txBody>
                  <a:tcPr anchor="ctr">
                    <a:lnL w="7620" cap="flat" cmpd="sng" algn="ctr">
                      <a:solidFill>
                        <a:srgbClr val="18E509"/>
                      </a:solidFill>
                      <a:prstDash val="solid"/>
                      <a:round/>
                      <a:headEnd type="none" w="med" len="med"/>
                      <a:tailEnd type="none" w="med" len="med"/>
                    </a:lnL>
                    <a:lnR w="7620" cap="flat" cmpd="sng" algn="ctr">
                      <a:solidFill>
                        <a:srgbClr val="18E509"/>
                      </a:solidFill>
                      <a:prstDash val="solid"/>
                      <a:round/>
                      <a:headEnd type="none" w="med" len="med"/>
                      <a:tailEnd type="none" w="med" len="med"/>
                    </a:lnR>
                    <a:lnT w="7620" cap="flat" cmpd="sng" algn="ctr">
                      <a:solidFill>
                        <a:srgbClr val="18E509"/>
                      </a:solidFill>
                      <a:prstDash val="solid"/>
                      <a:round/>
                      <a:headEnd type="none" w="med" len="med"/>
                      <a:tailEnd type="none" w="med" len="med"/>
                    </a:lnT>
                    <a:lnB w="7620" cap="flat" cmpd="sng" algn="ctr">
                      <a:solidFill>
                        <a:srgbClr val="18E509"/>
                      </a:solidFill>
                      <a:prstDash val="solid"/>
                      <a:round/>
                      <a:headEnd type="none" w="med" len="med"/>
                      <a:tailEnd type="none" w="med" len="med"/>
                    </a:lnB>
                    <a:solidFill>
                      <a:srgbClr val="F0F0F0"/>
                    </a:solidFill>
                  </a:tcPr>
                </a:tc>
                <a:extLst>
                  <a:ext uri="{0D108BD9-81ED-4DB2-BD59-A6C34878D82A}">
                    <a16:rowId xmlns:a16="http://schemas.microsoft.com/office/drawing/2014/main" val="3245558757"/>
                  </a:ext>
                </a:extLst>
              </a:tr>
            </a:tbl>
          </a:graphicData>
        </a:graphic>
      </p:graphicFrame>
      <p:sp>
        <p:nvSpPr>
          <p:cNvPr id="5" name="Rectangle 1">
            <a:extLst>
              <a:ext uri="{FF2B5EF4-FFF2-40B4-BE49-F238E27FC236}">
                <a16:creationId xmlns:a16="http://schemas.microsoft.com/office/drawing/2014/main" id="{5FDF6340-829A-0D1F-9EFB-4CC6D5F2136A}"/>
              </a:ext>
            </a:extLst>
          </p:cNvPr>
          <p:cNvSpPr>
            <a:spLocks noChangeArrowheads="1"/>
          </p:cNvSpPr>
          <p:nvPr/>
        </p:nvSpPr>
        <p:spPr bwMode="auto">
          <a:xfrm>
            <a:off x="0" y="0"/>
            <a:ext cx="12192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altLang="it-IT" sz="900" b="1" i="0" u="none" strike="noStrike" kern="1200" cap="none" spc="0" normalizeH="0" baseline="0" noProof="0" dirty="0">
                <a:ln>
                  <a:noFill/>
                </a:ln>
                <a:solidFill>
                  <a:srgbClr val="000000"/>
                </a:solidFill>
                <a:effectLst/>
                <a:uLnTx/>
                <a:uFillTx/>
                <a:latin typeface="Onest"/>
                <a:ea typeface="+mn-ea"/>
                <a:cs typeface="+mn-cs"/>
              </a:rPr>
              <a:t>Codici diagnostici per il disturbo dello spettro autistico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it-IT" altLang="it-IT"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7" name="CasellaDiTesto 6">
            <a:extLst>
              <a:ext uri="{FF2B5EF4-FFF2-40B4-BE49-F238E27FC236}">
                <a16:creationId xmlns:a16="http://schemas.microsoft.com/office/drawing/2014/main" id="{5908855C-9434-B3E9-2E00-6E506F6E526C}"/>
              </a:ext>
            </a:extLst>
          </p:cNvPr>
          <p:cNvSpPr txBox="1"/>
          <p:nvPr/>
        </p:nvSpPr>
        <p:spPr>
          <a:xfrm>
            <a:off x="4191042" y="228600"/>
            <a:ext cx="6136340" cy="369332"/>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srgbClr val="000000"/>
                </a:solidFill>
                <a:effectLst/>
                <a:uLnTx/>
                <a:uFillTx/>
                <a:latin typeface="Corbel" panose="020B0503020204020204"/>
                <a:ea typeface="+mn-ea"/>
                <a:cs typeface="+mn-cs"/>
              </a:rPr>
              <a:t>ICD-11  Codici diagnostici per il disturbo dello spettro autistico</a:t>
            </a:r>
          </a:p>
        </p:txBody>
      </p:sp>
    </p:spTree>
    <p:extLst>
      <p:ext uri="{BB962C8B-B14F-4D97-AF65-F5344CB8AC3E}">
        <p14:creationId xmlns:p14="http://schemas.microsoft.com/office/powerpoint/2010/main" val="42688178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olo 6">
            <a:extLst>
              <a:ext uri="{FF2B5EF4-FFF2-40B4-BE49-F238E27FC236}">
                <a16:creationId xmlns:a16="http://schemas.microsoft.com/office/drawing/2014/main" id="{28206E6A-5578-23B9-06A6-B3C7A77847C1}"/>
              </a:ext>
            </a:extLst>
          </p:cNvPr>
          <p:cNvSpPr>
            <a:spLocks noGrp="1"/>
          </p:cNvSpPr>
          <p:nvPr>
            <p:ph type="title"/>
          </p:nvPr>
        </p:nvSpPr>
        <p:spPr>
          <a:xfrm>
            <a:off x="400334" y="366016"/>
            <a:ext cx="11074052" cy="630272"/>
          </a:xfrm>
        </p:spPr>
        <p:txBody>
          <a:bodyPr anchor="t">
            <a:normAutofit fontScale="90000"/>
          </a:bodyPr>
          <a:lstStyle/>
          <a:p>
            <a:pPr algn="ctr"/>
            <a:r>
              <a:rPr lang="it-IT" dirty="0"/>
              <a:t>Ecco i nuovi codici specifici:</a:t>
            </a:r>
            <a:br>
              <a:rPr lang="it-IT" dirty="0"/>
            </a:br>
            <a:endParaRPr lang="it-IT" dirty="0"/>
          </a:p>
        </p:txBody>
      </p:sp>
      <p:sp>
        <p:nvSpPr>
          <p:cNvPr id="4" name="Segnaposto data 3">
            <a:extLst>
              <a:ext uri="{FF2B5EF4-FFF2-40B4-BE49-F238E27FC236}">
                <a16:creationId xmlns:a16="http://schemas.microsoft.com/office/drawing/2014/main" id="{08E5F5F4-7670-61E1-C289-2BDBA38D4DCB}"/>
              </a:ext>
            </a:extLst>
          </p:cNvPr>
          <p:cNvSpPr>
            <a:spLocks noGrp="1"/>
          </p:cNvSpPr>
          <p:nvPr>
            <p:ph type="dt" sz="half" idx="10"/>
          </p:nvPr>
        </p:nvSpPr>
        <p:spPr/>
        <p:txBody>
          <a:bodyPr/>
          <a:lstStyle/>
          <a:p>
            <a:fld id="{468193A6-9491-4D6D-9D12-AD49BAF3A6F7}" type="datetime1">
              <a:rPr lang="en-US" smtClean="0"/>
              <a:t>11/28/2025</a:t>
            </a:fld>
            <a:endParaRPr lang="en-US" dirty="0"/>
          </a:p>
        </p:txBody>
      </p:sp>
      <p:sp>
        <p:nvSpPr>
          <p:cNvPr id="5" name="Segnaposto piè di pagina 4">
            <a:extLst>
              <a:ext uri="{FF2B5EF4-FFF2-40B4-BE49-F238E27FC236}">
                <a16:creationId xmlns:a16="http://schemas.microsoft.com/office/drawing/2014/main" id="{30B477BA-ECDB-39AD-A82D-B6A50BC504D4}"/>
              </a:ext>
            </a:extLst>
          </p:cNvPr>
          <p:cNvSpPr>
            <a:spLocks noGrp="1"/>
          </p:cNvSpPr>
          <p:nvPr>
            <p:ph type="ftr" sz="quarter" idx="11"/>
          </p:nvPr>
        </p:nvSpPr>
        <p:spPr/>
        <p:txBody>
          <a:bodyPr/>
          <a:lstStyle/>
          <a:p>
            <a:r>
              <a:rPr lang="en-US"/>
              <a:t>
              </a:t>
            </a:r>
            <a:endParaRPr lang="en-US" dirty="0"/>
          </a:p>
        </p:txBody>
      </p:sp>
      <p:sp>
        <p:nvSpPr>
          <p:cNvPr id="6" name="Segnaposto numero diapositiva 5">
            <a:extLst>
              <a:ext uri="{FF2B5EF4-FFF2-40B4-BE49-F238E27FC236}">
                <a16:creationId xmlns:a16="http://schemas.microsoft.com/office/drawing/2014/main" id="{510C545E-F2A2-62FA-BB7D-2155754FCF23}"/>
              </a:ext>
            </a:extLst>
          </p:cNvPr>
          <p:cNvSpPr>
            <a:spLocks noGrp="1"/>
          </p:cNvSpPr>
          <p:nvPr>
            <p:ph type="sldNum" sz="quarter" idx="12"/>
          </p:nvPr>
        </p:nvSpPr>
        <p:spPr/>
        <p:txBody>
          <a:bodyPr/>
          <a:lstStyle/>
          <a:p>
            <a:fld id="{E30AF5A0-43BB-4336-8627-9123B9144D80}" type="slidenum">
              <a:rPr lang="en-US" smtClean="0"/>
              <a:t>26</a:t>
            </a:fld>
            <a:endParaRPr lang="en-US" dirty="0"/>
          </a:p>
        </p:txBody>
      </p:sp>
      <p:sp>
        <p:nvSpPr>
          <p:cNvPr id="11" name="CasellaDiTesto 10">
            <a:extLst>
              <a:ext uri="{FF2B5EF4-FFF2-40B4-BE49-F238E27FC236}">
                <a16:creationId xmlns:a16="http://schemas.microsoft.com/office/drawing/2014/main" id="{225D5580-B340-1F1A-99BF-093D59F871E6}"/>
              </a:ext>
            </a:extLst>
          </p:cNvPr>
          <p:cNvSpPr txBox="1"/>
          <p:nvPr/>
        </p:nvSpPr>
        <p:spPr>
          <a:xfrm>
            <a:off x="477827" y="1079069"/>
            <a:ext cx="11236345" cy="5194499"/>
          </a:xfrm>
          <a:prstGeom prst="rect">
            <a:avLst/>
          </a:prstGeom>
          <a:noFill/>
        </p:spPr>
        <p:txBody>
          <a:bodyPr wrap="square">
            <a:spAutoFit/>
          </a:bodyPr>
          <a:lstStyle/>
          <a:p>
            <a:r>
              <a:rPr lang="it-IT" sz="2400" dirty="0">
                <a:latin typeface="Arial" panose="020B0604020202020204" pitchFamily="34" charset="0"/>
                <a:cs typeface="Arial" panose="020B0604020202020204" pitchFamily="34" charset="0"/>
              </a:rPr>
              <a:t>I codici specifici per il disturbo dello spettro autistico nell'ICD-11 includono: </a:t>
            </a:r>
          </a:p>
          <a:p>
            <a:r>
              <a:rPr lang="it-IT" sz="2400" b="1" dirty="0">
                <a:latin typeface="Arial" panose="020B0604020202020204" pitchFamily="34" charset="0"/>
                <a:cs typeface="Arial" panose="020B0604020202020204" pitchFamily="34" charset="0"/>
              </a:rPr>
              <a:t>6A02:</a:t>
            </a:r>
            <a:r>
              <a:rPr lang="it-IT" sz="2400" dirty="0">
                <a:latin typeface="Arial" panose="020B0604020202020204" pitchFamily="34" charset="0"/>
                <a:cs typeface="Arial" panose="020B0604020202020204" pitchFamily="34" charset="0"/>
              </a:rPr>
              <a:t> Disturbo dello spettro autistico</a:t>
            </a:r>
          </a:p>
          <a:p>
            <a:r>
              <a:rPr lang="it-IT" sz="2400" b="1" dirty="0">
                <a:latin typeface="Arial" panose="020B0604020202020204" pitchFamily="34" charset="0"/>
                <a:cs typeface="Arial" panose="020B0604020202020204" pitchFamily="34" charset="0"/>
              </a:rPr>
              <a:t>6A02.0</a:t>
            </a:r>
            <a:r>
              <a:rPr lang="it-IT" sz="2400" dirty="0">
                <a:latin typeface="Arial" panose="020B0604020202020204" pitchFamily="34" charset="0"/>
                <a:cs typeface="Arial" panose="020B0604020202020204" pitchFamily="34" charset="0"/>
              </a:rPr>
              <a:t>: Disturbo dello spettro autistico con lieve o senza compromissione del linguaggio funzionale</a:t>
            </a:r>
          </a:p>
          <a:p>
            <a:r>
              <a:rPr lang="it-IT" sz="2400" b="1" dirty="0">
                <a:latin typeface="Arial" panose="020B0604020202020204" pitchFamily="34" charset="0"/>
                <a:cs typeface="Arial" panose="020B0604020202020204" pitchFamily="34" charset="0"/>
              </a:rPr>
              <a:t>6A02.1</a:t>
            </a:r>
            <a:r>
              <a:rPr lang="it-IT" sz="2400" dirty="0">
                <a:latin typeface="Arial" panose="020B0604020202020204" pitchFamily="34" charset="0"/>
                <a:cs typeface="Arial" panose="020B0604020202020204" pitchFamily="34" charset="0"/>
              </a:rPr>
              <a:t>: Disturbo dello spettro autistico con disabilità intellettiva</a:t>
            </a:r>
          </a:p>
          <a:p>
            <a:r>
              <a:rPr lang="it-IT" sz="2400" b="1" dirty="0">
                <a:latin typeface="Arial" panose="020B0604020202020204" pitchFamily="34" charset="0"/>
                <a:cs typeface="Arial" panose="020B0604020202020204" pitchFamily="34" charset="0"/>
              </a:rPr>
              <a:t>6A02.2</a:t>
            </a:r>
            <a:r>
              <a:rPr lang="it-IT" sz="2400" dirty="0">
                <a:latin typeface="Arial" panose="020B0604020202020204" pitchFamily="34" charset="0"/>
                <a:cs typeface="Arial" panose="020B0604020202020204" pitchFamily="34" charset="0"/>
              </a:rPr>
              <a:t>: Disturbo dello spettro autistico con compromissione della funzionalità linguistica</a:t>
            </a:r>
          </a:p>
          <a:p>
            <a:r>
              <a:rPr lang="it-IT" sz="2400" b="1" dirty="0">
                <a:latin typeface="Arial" panose="020B0604020202020204" pitchFamily="34" charset="0"/>
                <a:cs typeface="Arial" panose="020B0604020202020204" pitchFamily="34" charset="0"/>
              </a:rPr>
              <a:t>6A02.3: </a:t>
            </a:r>
            <a:r>
              <a:rPr lang="it-IT" sz="2400" dirty="0">
                <a:latin typeface="Arial" panose="020B0604020202020204" pitchFamily="34" charset="0"/>
                <a:cs typeface="Arial" panose="020B0604020202020204" pitchFamily="34" charset="0"/>
              </a:rPr>
              <a:t>Disturbo dello spettro autistico con disabilità intellettiva e compromissione della funzionalità linguistica</a:t>
            </a:r>
          </a:p>
          <a:p>
            <a:r>
              <a:rPr lang="it-IT" sz="2400" b="1" dirty="0">
                <a:latin typeface="Arial" panose="020B0604020202020204" pitchFamily="34" charset="0"/>
                <a:cs typeface="Arial" panose="020B0604020202020204" pitchFamily="34" charset="0"/>
              </a:rPr>
              <a:t>6A02.4</a:t>
            </a:r>
            <a:r>
              <a:rPr lang="it-IT" sz="2400" dirty="0">
                <a:latin typeface="Arial" panose="020B0604020202020204" pitchFamily="34" charset="0"/>
                <a:cs typeface="Arial" panose="020B0604020202020204" pitchFamily="34" charset="0"/>
              </a:rPr>
              <a:t>: Disturbo dello spettro dell'autismo senza disturbo dello sviluppo intellettivo e </a:t>
            </a:r>
            <a:r>
              <a:rPr lang="it-IT" sz="2400" i="1" dirty="0">
                <a:latin typeface="Arial" panose="020B0604020202020204" pitchFamily="34" charset="0"/>
                <a:cs typeface="Arial" panose="020B0604020202020204" pitchFamily="34" charset="0"/>
              </a:rPr>
              <a:t>con assenza di linguaggio funzionale </a:t>
            </a:r>
          </a:p>
          <a:p>
            <a:pPr>
              <a:lnSpc>
                <a:spcPct val="150000"/>
              </a:lnSpc>
            </a:pPr>
            <a:r>
              <a:rPr lang="it-IT" sz="2400" b="1" dirty="0">
                <a:latin typeface="Arial" panose="020B0604020202020204" pitchFamily="34" charset="0"/>
                <a:cs typeface="Arial" panose="020B0604020202020204" pitchFamily="34" charset="0"/>
              </a:rPr>
              <a:t>6A02.Y: </a:t>
            </a:r>
            <a:r>
              <a:rPr lang="it-IT" sz="2400" dirty="0">
                <a:latin typeface="Arial" panose="020B0604020202020204" pitchFamily="34" charset="0"/>
                <a:cs typeface="Arial" panose="020B0604020202020204" pitchFamily="34" charset="0"/>
              </a:rPr>
              <a:t>Disturbo dello spettro autistico, altrimenti specificato</a:t>
            </a:r>
          </a:p>
          <a:p>
            <a:pPr>
              <a:lnSpc>
                <a:spcPct val="150000"/>
              </a:lnSpc>
            </a:pPr>
            <a:r>
              <a:rPr lang="it-IT" sz="2400" b="1" dirty="0">
                <a:latin typeface="Arial" panose="020B0604020202020204" pitchFamily="34" charset="0"/>
                <a:cs typeface="Arial" panose="020B0604020202020204" pitchFamily="34" charset="0"/>
              </a:rPr>
              <a:t>6A02.Z</a:t>
            </a:r>
            <a:r>
              <a:rPr lang="it-IT" sz="2400" dirty="0">
                <a:latin typeface="Arial" panose="020B0604020202020204" pitchFamily="34" charset="0"/>
                <a:cs typeface="Arial" panose="020B0604020202020204" pitchFamily="34" charset="0"/>
              </a:rPr>
              <a:t>: Disturbo dello spettro autistico, non specificato</a:t>
            </a:r>
          </a:p>
        </p:txBody>
      </p:sp>
    </p:spTree>
    <p:extLst>
      <p:ext uri="{BB962C8B-B14F-4D97-AF65-F5344CB8AC3E}">
        <p14:creationId xmlns:p14="http://schemas.microsoft.com/office/powerpoint/2010/main" val="12752346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CA0D264-8080-AD5B-C811-F2E2C01C4E9E}"/>
              </a:ext>
            </a:extLst>
          </p:cNvPr>
          <p:cNvSpPr>
            <a:spLocks noGrp="1"/>
          </p:cNvSpPr>
          <p:nvPr>
            <p:ph type="title" idx="4294967295"/>
          </p:nvPr>
        </p:nvSpPr>
        <p:spPr>
          <a:xfrm>
            <a:off x="980965" y="0"/>
            <a:ext cx="11074400" cy="1325562"/>
          </a:xfrm>
        </p:spPr>
        <p:txBody>
          <a:bodyPr anchor="ctr"/>
          <a:lstStyle/>
          <a:p>
            <a:pPr algn="ctr"/>
            <a:r>
              <a:rPr lang="it-IT" dirty="0"/>
              <a:t>Critiche ai livelli del DSM-5</a:t>
            </a:r>
          </a:p>
        </p:txBody>
      </p:sp>
      <p:sp>
        <p:nvSpPr>
          <p:cNvPr id="3" name="Segnaposto contenuto 2">
            <a:extLst>
              <a:ext uri="{FF2B5EF4-FFF2-40B4-BE49-F238E27FC236}">
                <a16:creationId xmlns:a16="http://schemas.microsoft.com/office/drawing/2014/main" id="{05FB1869-3BCE-C1A1-5429-EB3A24825245}"/>
              </a:ext>
            </a:extLst>
          </p:cNvPr>
          <p:cNvSpPr>
            <a:spLocks noGrp="1"/>
          </p:cNvSpPr>
          <p:nvPr>
            <p:ph idx="4294967295"/>
          </p:nvPr>
        </p:nvSpPr>
        <p:spPr>
          <a:xfrm>
            <a:off x="728717" y="1194594"/>
            <a:ext cx="11074400" cy="4468812"/>
          </a:xfrm>
        </p:spPr>
        <p:txBody>
          <a:bodyPr>
            <a:noAutofit/>
          </a:bodyPr>
          <a:lstStyle/>
          <a:p>
            <a:r>
              <a:rPr lang="it-IT" sz="2400" b="1" dirty="0"/>
              <a:t>La divisione in livelli del DSM-5 è stata duramente criticata in quanto di difficile applicazione</a:t>
            </a:r>
            <a:r>
              <a:rPr lang="it-IT" sz="2400" dirty="0"/>
              <a:t>.</a:t>
            </a:r>
          </a:p>
          <a:p>
            <a:r>
              <a:rPr lang="it-IT" sz="2400" dirty="0"/>
              <a:t>Dal 2013, anno di uscita del DSM-5, ancora </a:t>
            </a:r>
            <a:r>
              <a:rPr lang="it-IT" sz="2400" b="1" dirty="0"/>
              <a:t>non è stata sviluppata una scala operativa per determinare i livelli. </a:t>
            </a:r>
          </a:p>
          <a:p>
            <a:r>
              <a:rPr lang="it-IT" sz="2400" b="1" i="1" dirty="0"/>
              <a:t>La necessità di supporto è troppo legata al contesto e alla presenza o meno di disturbi co-occorrenti</a:t>
            </a:r>
            <a:r>
              <a:rPr lang="it-IT" sz="2400" b="1" dirty="0"/>
              <a:t>, per essere determinata facilmente</a:t>
            </a:r>
            <a:r>
              <a:rPr lang="it-IT" sz="2400" dirty="0"/>
              <a:t>. Inoltre, due persone con lo stesso livello di bisogno di supporto, possono necessitare di tipologie di supporto molto diverse. </a:t>
            </a:r>
          </a:p>
          <a:p>
            <a:r>
              <a:rPr lang="it-IT" sz="2400" dirty="0"/>
              <a:t>La suddivisione dell'ICD-11 risulta più stabile e rimanda di stabilire la necessità di supporto ad una valutazione globale. </a:t>
            </a:r>
          </a:p>
          <a:p>
            <a:r>
              <a:rPr lang="it-IT" sz="2400" dirty="0"/>
              <a:t>Questa decisione dell'ICD è in linea con la filosofia del manuale "cugino" dell’ICF: </a:t>
            </a:r>
            <a:r>
              <a:rPr lang="it-IT" sz="2400" b="1" i="1" dirty="0"/>
              <a:t>Il bisogno di supporto non è insito nella condizione ma dipende dalla complessità dell'intera persona e del suo contesto.</a:t>
            </a:r>
          </a:p>
        </p:txBody>
      </p:sp>
    </p:spTree>
    <p:extLst>
      <p:ext uri="{BB962C8B-B14F-4D97-AF65-F5344CB8AC3E}">
        <p14:creationId xmlns:p14="http://schemas.microsoft.com/office/powerpoint/2010/main" val="37636556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D19E4BD-D754-55CF-1BE9-030739A3F3DE}"/>
              </a:ext>
            </a:extLst>
          </p:cNvPr>
          <p:cNvSpPr>
            <a:spLocks noGrp="1"/>
          </p:cNvSpPr>
          <p:nvPr>
            <p:ph type="title"/>
          </p:nvPr>
        </p:nvSpPr>
        <p:spPr>
          <a:xfrm>
            <a:off x="562627" y="483113"/>
            <a:ext cx="11074052" cy="1010036"/>
          </a:xfrm>
        </p:spPr>
        <p:txBody>
          <a:bodyPr>
            <a:normAutofit fontScale="90000"/>
          </a:bodyPr>
          <a:lstStyle/>
          <a:p>
            <a:pPr algn="ctr"/>
            <a:r>
              <a:rPr lang="it-IT" dirty="0"/>
              <a:t>Questionario</a:t>
            </a:r>
            <a:br>
              <a:rPr lang="it-IT" dirty="0"/>
            </a:br>
            <a:endParaRPr lang="it-IT" dirty="0"/>
          </a:p>
        </p:txBody>
      </p:sp>
      <p:sp>
        <p:nvSpPr>
          <p:cNvPr id="3" name="Segnaposto contenuto 2">
            <a:extLst>
              <a:ext uri="{FF2B5EF4-FFF2-40B4-BE49-F238E27FC236}">
                <a16:creationId xmlns:a16="http://schemas.microsoft.com/office/drawing/2014/main" id="{1F45C40C-90A8-2102-2FD6-755F6C900542}"/>
              </a:ext>
            </a:extLst>
          </p:cNvPr>
          <p:cNvSpPr>
            <a:spLocks noGrp="1"/>
          </p:cNvSpPr>
          <p:nvPr>
            <p:ph idx="1"/>
          </p:nvPr>
        </p:nvSpPr>
        <p:spPr>
          <a:xfrm>
            <a:off x="562627" y="2068130"/>
            <a:ext cx="11074052" cy="3713238"/>
          </a:xfrm>
        </p:spPr>
        <p:txBody>
          <a:bodyPr>
            <a:normAutofit fontScale="55000" lnSpcReduction="20000"/>
          </a:bodyPr>
          <a:lstStyle/>
          <a:p>
            <a:pPr marL="514350" indent="-514350">
              <a:buFont typeface="+mj-lt"/>
              <a:buAutoNum type="arabicPeriod"/>
            </a:pPr>
            <a:r>
              <a:rPr lang="it-IT" dirty="0"/>
              <a:t>Quali sono i disturbi del neurosviluppo?</a:t>
            </a:r>
          </a:p>
          <a:p>
            <a:pPr marL="514350" indent="-514350">
              <a:buFont typeface="+mj-lt"/>
              <a:buAutoNum type="arabicPeriod"/>
            </a:pPr>
            <a:r>
              <a:rPr lang="it-IT" dirty="0"/>
              <a:t>Nell’ ICD-10 qual è la categoria generale che contiene tutte le diverse forme di spettro autistico?</a:t>
            </a:r>
          </a:p>
          <a:p>
            <a:pPr marL="514350" indent="-514350">
              <a:buFont typeface="+mj-lt"/>
              <a:buAutoNum type="arabicPeriod"/>
            </a:pPr>
            <a:r>
              <a:rPr lang="it-IT" dirty="0"/>
              <a:t>Indica almeno altri due disturbi che  rientrano nella categoria generale  di </a:t>
            </a:r>
            <a:r>
              <a:rPr lang="it-IT" b="1" i="1" dirty="0"/>
              <a:t>Disturbo globale dello sviluppo</a:t>
            </a:r>
            <a:r>
              <a:rPr lang="it-IT" dirty="0"/>
              <a:t>. </a:t>
            </a:r>
          </a:p>
          <a:p>
            <a:pPr marL="514350" indent="-514350">
              <a:buFont typeface="+mj-lt"/>
              <a:buAutoNum type="arabicPeriod"/>
            </a:pPr>
            <a:r>
              <a:rPr lang="it-IT" dirty="0"/>
              <a:t>Nel DSM-4 qual è la categoria diagnostica generale che contiene tutte le diverse forme di spettro autistico?</a:t>
            </a:r>
          </a:p>
          <a:p>
            <a:pPr marL="514350" indent="-514350">
              <a:buFont typeface="+mj-lt"/>
              <a:buAutoNum type="arabicPeriod"/>
            </a:pPr>
            <a:r>
              <a:rPr lang="it-IT" dirty="0"/>
              <a:t>Quali erano le aree di compromissione individuate dal DSM-4?</a:t>
            </a:r>
          </a:p>
          <a:p>
            <a:pPr marL="514350" indent="-514350">
              <a:buFont typeface="+mj-lt"/>
              <a:buAutoNum type="arabicPeriod"/>
            </a:pPr>
            <a:r>
              <a:rPr lang="it-IT" dirty="0"/>
              <a:t>Nel DSM-5, qual è il codice associato al Disturbo dello Spettro Autistico (ASD)</a:t>
            </a:r>
            <a:r>
              <a:rPr lang="it-IT" b="1" dirty="0"/>
              <a:t>.</a:t>
            </a:r>
          </a:p>
          <a:p>
            <a:pPr marL="514350" indent="-514350">
              <a:buFont typeface="+mj-lt"/>
              <a:buAutoNum type="arabicPeriod"/>
            </a:pPr>
            <a:r>
              <a:rPr lang="it-IT" dirty="0"/>
              <a:t>Nel DSM-5, quali sono i livelli di gravità individuati?</a:t>
            </a:r>
          </a:p>
          <a:p>
            <a:pPr marL="514350" indent="-514350">
              <a:buFont typeface="+mj-lt"/>
              <a:buAutoNum type="arabicPeriod"/>
            </a:pPr>
            <a:r>
              <a:rPr lang="it-IT" dirty="0"/>
              <a:t>Nel DSM-5, quali sono i domini considerati per stabilire i livelli di gravità?</a:t>
            </a:r>
          </a:p>
          <a:p>
            <a:pPr marL="514350" indent="-514350">
              <a:buFont typeface="+mj-lt"/>
              <a:buAutoNum type="arabicPeriod"/>
            </a:pPr>
            <a:r>
              <a:rPr lang="it-IT" dirty="0"/>
              <a:t>Il livello di gravità in tali domini si stabilisce in relazione a quale criterio?</a:t>
            </a:r>
          </a:p>
          <a:p>
            <a:pPr marL="514350" indent="-514350">
              <a:buFont typeface="+mj-lt"/>
              <a:buAutoNum type="arabicPeriod"/>
            </a:pPr>
            <a:r>
              <a:rPr lang="it-IT" dirty="0"/>
              <a:t>Nell'ICD-11 il livello è dato dalla presenza o meno di quali aspetti?</a:t>
            </a:r>
          </a:p>
          <a:p>
            <a:pPr marL="514350" indent="-514350">
              <a:lnSpc>
                <a:spcPct val="170000"/>
              </a:lnSpc>
              <a:buFont typeface="+mj-lt"/>
              <a:buAutoNum type="arabicPeriod"/>
            </a:pPr>
            <a:r>
              <a:rPr lang="it-IT" strike="sngStrike" dirty="0"/>
              <a:t>A partire dalle descrizioni dei livelli di gravità dei disturbi dello spettro autistico, come riportati nel DSM.5, selezionare degli aspetti  per osservare un alunno con disturbo dello spettro autistico.</a:t>
            </a:r>
          </a:p>
          <a:p>
            <a:endParaRPr lang="it-IT" b="1" dirty="0"/>
          </a:p>
          <a:p>
            <a:endParaRPr lang="it-IT" dirty="0"/>
          </a:p>
          <a:p>
            <a:endParaRPr lang="it-IT" dirty="0"/>
          </a:p>
          <a:p>
            <a:endParaRPr lang="it-IT" dirty="0"/>
          </a:p>
        </p:txBody>
      </p:sp>
      <p:sp>
        <p:nvSpPr>
          <p:cNvPr id="4" name="Segnaposto data 3">
            <a:extLst>
              <a:ext uri="{FF2B5EF4-FFF2-40B4-BE49-F238E27FC236}">
                <a16:creationId xmlns:a16="http://schemas.microsoft.com/office/drawing/2014/main" id="{467677FE-4B66-BFA2-5446-F018D5F0CCD6}"/>
              </a:ext>
            </a:extLst>
          </p:cNvPr>
          <p:cNvSpPr>
            <a:spLocks noGrp="1"/>
          </p:cNvSpPr>
          <p:nvPr>
            <p:ph type="dt" sz="half" idx="10"/>
          </p:nvPr>
        </p:nvSpPr>
        <p:spPr/>
        <p:txBody>
          <a:bodyPr/>
          <a:lstStyle/>
          <a:p>
            <a:fld id="{D750FD93-52FC-4C08-9B8E-13AB2B6E9729}" type="datetime1">
              <a:rPr lang="en-US" smtClean="0"/>
              <a:t>11/28/2025</a:t>
            </a:fld>
            <a:endParaRPr lang="en-US" dirty="0"/>
          </a:p>
        </p:txBody>
      </p:sp>
      <p:sp>
        <p:nvSpPr>
          <p:cNvPr id="5" name="Segnaposto piè di pagina 4">
            <a:extLst>
              <a:ext uri="{FF2B5EF4-FFF2-40B4-BE49-F238E27FC236}">
                <a16:creationId xmlns:a16="http://schemas.microsoft.com/office/drawing/2014/main" id="{9CDDD14C-A113-3CC9-EB61-AD62DA9F24B1}"/>
              </a:ext>
            </a:extLst>
          </p:cNvPr>
          <p:cNvSpPr>
            <a:spLocks noGrp="1"/>
          </p:cNvSpPr>
          <p:nvPr>
            <p:ph type="ftr" sz="quarter" idx="11"/>
          </p:nvPr>
        </p:nvSpPr>
        <p:spPr/>
        <p:txBody>
          <a:bodyPr/>
          <a:lstStyle/>
          <a:p>
            <a:r>
              <a:rPr lang="en-US" dirty="0"/>
              <a:t>
              </a:t>
            </a:r>
          </a:p>
        </p:txBody>
      </p:sp>
      <p:sp>
        <p:nvSpPr>
          <p:cNvPr id="6" name="Segnaposto numero diapositiva 5">
            <a:extLst>
              <a:ext uri="{FF2B5EF4-FFF2-40B4-BE49-F238E27FC236}">
                <a16:creationId xmlns:a16="http://schemas.microsoft.com/office/drawing/2014/main" id="{AA099995-5CB5-6BB7-B6DE-D978ECF10607}"/>
              </a:ext>
            </a:extLst>
          </p:cNvPr>
          <p:cNvSpPr>
            <a:spLocks noGrp="1"/>
          </p:cNvSpPr>
          <p:nvPr>
            <p:ph type="sldNum" sz="quarter" idx="12"/>
          </p:nvPr>
        </p:nvSpPr>
        <p:spPr/>
        <p:txBody>
          <a:bodyPr/>
          <a:lstStyle/>
          <a:p>
            <a:fld id="{E30AF5A0-43BB-4336-8627-9123B9144D80}" type="slidenum">
              <a:rPr lang="en-US" smtClean="0"/>
              <a:t>28</a:t>
            </a:fld>
            <a:endParaRPr lang="en-US" dirty="0"/>
          </a:p>
        </p:txBody>
      </p:sp>
    </p:spTree>
    <p:extLst>
      <p:ext uri="{BB962C8B-B14F-4D97-AF65-F5344CB8AC3E}">
        <p14:creationId xmlns:p14="http://schemas.microsoft.com/office/powerpoint/2010/main" val="11452758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6FBC606-AA95-1E9B-5234-E3BC4C5A022C}"/>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E73B7D76-77A2-0A17-D2F8-1E60DC4E2188}"/>
              </a:ext>
            </a:extLst>
          </p:cNvPr>
          <p:cNvSpPr>
            <a:spLocks noGrp="1"/>
          </p:cNvSpPr>
          <p:nvPr>
            <p:ph idx="1"/>
          </p:nvPr>
        </p:nvSpPr>
        <p:spPr>
          <a:xfrm>
            <a:off x="4603531" y="731520"/>
            <a:ext cx="7430813" cy="5257800"/>
          </a:xfrm>
        </p:spPr>
        <p:txBody>
          <a:bodyPr>
            <a:noAutofit/>
          </a:bodyPr>
          <a:lstStyle/>
          <a:p>
            <a:r>
              <a:rPr lang="it-IT" sz="1800" dirty="0"/>
              <a:t>CRITERIO A: Comunicazione ed interazione sociale</a:t>
            </a:r>
          </a:p>
          <a:p>
            <a:endParaRPr lang="it-IT" sz="1800" dirty="0"/>
          </a:p>
          <a:p>
            <a:r>
              <a:rPr lang="it-IT" sz="1800" dirty="0"/>
              <a:t>I deficit della comunicazione ed interazione si possono manifestare in molti diversi modi. Ad esempio, si può andare da una completa assenza di capacità discorsiva alla compromissione dell’uso del linguaggio per la comunicazione sociale reciproca.</a:t>
            </a:r>
          </a:p>
          <a:p>
            <a:endParaRPr lang="it-IT" sz="1800" dirty="0"/>
          </a:p>
          <a:p>
            <a:r>
              <a:rPr lang="it-IT" sz="1800" dirty="0"/>
              <a:t>Per considerare soddisfatto questo criterio, devono essere compromesse in modo pervasivo e costante tre abilità relative alla comunicazione ed interazione sociale: la reciprocità socio-emotiva, i comportamenti comunicativi non verbali e lo sviluppo, gestione e comprensione delle relazioni.</a:t>
            </a:r>
          </a:p>
          <a:p>
            <a:endParaRPr lang="it-IT" sz="1800" dirty="0"/>
          </a:p>
          <a:p>
            <a:r>
              <a:rPr lang="it-IT" sz="1800" dirty="0"/>
              <a:t>Con reciprocità socio – emotiva si intende la capacità di relazionarsi con gli altri e di condividere pensieri e sentimenti.</a:t>
            </a:r>
          </a:p>
          <a:p>
            <a:endParaRPr lang="it-IT" sz="1800" dirty="0"/>
          </a:p>
          <a:p>
            <a:r>
              <a:rPr lang="it-IT" sz="1800" dirty="0"/>
              <a:t>Generalmente non vi è risposta ai tentativi di coinvolgimento in una conversazione. La persona tende comunque a non cercare per prima lo scambio con gli altri. Il linguaggio, se presente, è generalmente usato per avanzare delle richieste o per denominare piuttosto che per condividere.</a:t>
            </a:r>
          </a:p>
          <a:p>
            <a:endParaRPr lang="it-IT" sz="1800" dirty="0"/>
          </a:p>
          <a:p>
            <a:r>
              <a:rPr lang="it-IT" sz="1800" dirty="0"/>
              <a:t>Con comunicazione non verbale si intende l’insieme di gestualità, espressività del volto, intonazione del discorso, orientamento del corpo, contatto visivo.</a:t>
            </a:r>
          </a:p>
          <a:p>
            <a:endParaRPr lang="it-IT" sz="1800" dirty="0"/>
          </a:p>
          <a:p>
            <a:r>
              <a:rPr lang="it-IT" sz="1800" dirty="0"/>
              <a:t>Può essere assente, scarsa o incoerente con la comunicazione verbale. In quest’ultimo caso, si avrà un’impressione di stranezza e rigidità.</a:t>
            </a:r>
          </a:p>
          <a:p>
            <a:endParaRPr lang="it-IT" sz="1800" dirty="0"/>
          </a:p>
          <a:p>
            <a:r>
              <a:rPr lang="it-IT" sz="1800" dirty="0"/>
              <a:t>È presente difficoltà nelle relazioni, che spesso non sono fonte di interesse. Anche quando c’è il desiderio di fare amicizia, gli approcci sono spesso inadeguati o addirittura aggressivi.</a:t>
            </a:r>
          </a:p>
          <a:p>
            <a:endParaRPr lang="it-IT" sz="1800" dirty="0"/>
          </a:p>
          <a:p>
            <a:r>
              <a:rPr lang="it-IT" sz="1800" dirty="0"/>
              <a:t>Fin da bambini è assente il gioco sociale condiviso e le attività preferite sono spesso solitarie. Comprendere situazioni sociali risulta macchinoso e non intuitivo. Modalità comunicative complesse come l’ironia o il sarcasmo sono difficilmente comprese</a:t>
            </a:r>
          </a:p>
        </p:txBody>
      </p:sp>
      <p:sp>
        <p:nvSpPr>
          <p:cNvPr id="4" name="Segnaposto testo 3">
            <a:extLst>
              <a:ext uri="{FF2B5EF4-FFF2-40B4-BE49-F238E27FC236}">
                <a16:creationId xmlns:a16="http://schemas.microsoft.com/office/drawing/2014/main" id="{4F98BA4B-D052-ABF1-0ECD-F29D7DD6D74B}"/>
              </a:ext>
            </a:extLst>
          </p:cNvPr>
          <p:cNvSpPr>
            <a:spLocks noGrp="1"/>
          </p:cNvSpPr>
          <p:nvPr>
            <p:ph type="body" sz="half" idx="2"/>
          </p:nvPr>
        </p:nvSpPr>
        <p:spPr/>
        <p:txBody>
          <a:bodyPr/>
          <a:lstStyle/>
          <a:p>
            <a:endParaRPr lang="it-IT"/>
          </a:p>
        </p:txBody>
      </p:sp>
    </p:spTree>
    <p:extLst>
      <p:ext uri="{BB962C8B-B14F-4D97-AF65-F5344CB8AC3E}">
        <p14:creationId xmlns:p14="http://schemas.microsoft.com/office/powerpoint/2010/main" val="3604248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A734BEC-CAD2-B79B-9E3E-77024285AFC6}"/>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C6D013BC-17F1-0DBE-FEC1-5C8E38E01306}"/>
              </a:ext>
            </a:extLst>
          </p:cNvPr>
          <p:cNvSpPr>
            <a:spLocks noGrp="1"/>
          </p:cNvSpPr>
          <p:nvPr>
            <p:ph idx="1"/>
          </p:nvPr>
        </p:nvSpPr>
        <p:spPr>
          <a:xfrm>
            <a:off x="4540469" y="0"/>
            <a:ext cx="8150247" cy="4998720"/>
          </a:xfrm>
        </p:spPr>
        <p:txBody>
          <a:bodyPr>
            <a:noAutofit/>
          </a:bodyPr>
          <a:lstStyle/>
          <a:p>
            <a:pPr marL="36000">
              <a:lnSpc>
                <a:spcPct val="100000"/>
              </a:lnSpc>
              <a:spcBef>
                <a:spcPts val="0"/>
              </a:spcBef>
              <a:spcAft>
                <a:spcPts val="0"/>
              </a:spcAft>
            </a:pPr>
            <a:r>
              <a:rPr lang="it-IT" sz="1600" dirty="0"/>
              <a:t>CRITERIO B: Comportamenti, interessi o attività ristretti o ripetitivi</a:t>
            </a:r>
          </a:p>
          <a:p>
            <a:pPr marL="36000">
              <a:lnSpc>
                <a:spcPct val="100000"/>
              </a:lnSpc>
              <a:spcBef>
                <a:spcPts val="0"/>
              </a:spcBef>
              <a:spcAft>
                <a:spcPts val="0"/>
              </a:spcAft>
            </a:pPr>
            <a:endParaRPr lang="it-IT" sz="1600" dirty="0"/>
          </a:p>
          <a:p>
            <a:pPr marL="36000">
              <a:lnSpc>
                <a:spcPct val="100000"/>
              </a:lnSpc>
              <a:spcBef>
                <a:spcPts val="0"/>
              </a:spcBef>
              <a:spcAft>
                <a:spcPts val="0"/>
              </a:spcAft>
            </a:pPr>
            <a:r>
              <a:rPr lang="it-IT" sz="1600" dirty="0"/>
              <a:t>Per considerare soddisfatto questo criterio, devono essere presenti almeno due aspetti tra:</a:t>
            </a:r>
          </a:p>
          <a:p>
            <a:pPr marL="0" indent="0">
              <a:lnSpc>
                <a:spcPct val="100000"/>
              </a:lnSpc>
              <a:spcBef>
                <a:spcPts val="0"/>
              </a:spcBef>
              <a:spcAft>
                <a:spcPts val="0"/>
              </a:spcAft>
              <a:buNone/>
            </a:pPr>
            <a:endParaRPr lang="it-IT" sz="1600" dirty="0"/>
          </a:p>
          <a:p>
            <a:pPr marL="36000">
              <a:lnSpc>
                <a:spcPct val="100000"/>
              </a:lnSpc>
              <a:spcBef>
                <a:spcPts val="0"/>
              </a:spcBef>
              <a:spcAft>
                <a:spcPts val="0"/>
              </a:spcAft>
            </a:pPr>
            <a:r>
              <a:rPr lang="it-IT" sz="1600" dirty="0"/>
              <a:t>Movimento, uso degli oggetti o eloquio stereotipati o ripetitivi.</a:t>
            </a:r>
          </a:p>
          <a:p>
            <a:pPr marL="36000">
              <a:lnSpc>
                <a:spcPct val="100000"/>
              </a:lnSpc>
              <a:spcBef>
                <a:spcPts val="0"/>
              </a:spcBef>
              <a:spcAft>
                <a:spcPts val="0"/>
              </a:spcAft>
            </a:pPr>
            <a:endParaRPr lang="it-IT" sz="1600" dirty="0"/>
          </a:p>
          <a:p>
            <a:pPr marL="36000">
              <a:lnSpc>
                <a:spcPct val="100000"/>
              </a:lnSpc>
              <a:spcBef>
                <a:spcPts val="0"/>
              </a:spcBef>
              <a:spcAft>
                <a:spcPts val="0"/>
              </a:spcAft>
            </a:pPr>
            <a:endParaRPr lang="it-IT" sz="1600" dirty="0"/>
          </a:p>
          <a:p>
            <a:pPr marL="36000">
              <a:lnSpc>
                <a:spcPct val="100000"/>
              </a:lnSpc>
              <a:spcBef>
                <a:spcPts val="0"/>
              </a:spcBef>
              <a:spcAft>
                <a:spcPts val="0"/>
              </a:spcAft>
            </a:pPr>
            <a:r>
              <a:rPr lang="it-IT" sz="1600" dirty="0"/>
              <a:t>Può trattarsi di stereotipie motorie semplici, come battere le mani. Oppure, può essere presente un uso ripetitivo di parole (ecolalia) o oggetti (ad esempio, mettere in fila i giocattoli).</a:t>
            </a:r>
          </a:p>
          <a:p>
            <a:pPr marL="36000">
              <a:lnSpc>
                <a:spcPct val="100000"/>
              </a:lnSpc>
              <a:spcBef>
                <a:spcPts val="0"/>
              </a:spcBef>
              <a:spcAft>
                <a:spcPts val="0"/>
              </a:spcAft>
            </a:pPr>
            <a:endParaRPr lang="it-IT" sz="1600" dirty="0"/>
          </a:p>
          <a:p>
            <a:pPr marL="36000">
              <a:lnSpc>
                <a:spcPct val="100000"/>
              </a:lnSpc>
              <a:spcBef>
                <a:spcPts val="0"/>
              </a:spcBef>
              <a:spcAft>
                <a:spcPts val="0"/>
              </a:spcAft>
            </a:pPr>
            <a:endParaRPr lang="it-IT" sz="1600" dirty="0"/>
          </a:p>
          <a:p>
            <a:pPr marL="36000">
              <a:lnSpc>
                <a:spcPct val="100000"/>
              </a:lnSpc>
              <a:spcBef>
                <a:spcPts val="0"/>
              </a:spcBef>
              <a:spcAft>
                <a:spcPts val="0"/>
              </a:spcAft>
            </a:pPr>
            <a:r>
              <a:rPr lang="it-IT" sz="1600" dirty="0"/>
              <a:t>Aderenza alla routine priva di flessibilità o rituali di comportamento.</a:t>
            </a:r>
          </a:p>
          <a:p>
            <a:pPr marL="36000">
              <a:lnSpc>
                <a:spcPct val="100000"/>
              </a:lnSpc>
              <a:spcBef>
                <a:spcPts val="0"/>
              </a:spcBef>
              <a:spcAft>
                <a:spcPts val="0"/>
              </a:spcAft>
            </a:pPr>
            <a:endParaRPr lang="it-IT" sz="1600" dirty="0"/>
          </a:p>
          <a:p>
            <a:pPr marL="36000">
              <a:lnSpc>
                <a:spcPct val="100000"/>
              </a:lnSpc>
              <a:spcBef>
                <a:spcPts val="0"/>
              </a:spcBef>
              <a:spcAft>
                <a:spcPts val="0"/>
              </a:spcAft>
            </a:pPr>
            <a:endParaRPr lang="it-IT" sz="1600" dirty="0"/>
          </a:p>
          <a:p>
            <a:pPr marL="36000">
              <a:lnSpc>
                <a:spcPct val="100000"/>
              </a:lnSpc>
              <a:spcBef>
                <a:spcPts val="0"/>
              </a:spcBef>
              <a:spcAft>
                <a:spcPts val="0"/>
              </a:spcAft>
            </a:pPr>
            <a:r>
              <a:rPr lang="it-IT" sz="1600" dirty="0"/>
              <a:t>I comportamenti rituali possono essere verbali, come domande ripetitive e non verbali, come percorrere sempre la stessa strada. È spesso presente la difficoltà ad accettare anche piccoli cambiamenti.</a:t>
            </a:r>
          </a:p>
          <a:p>
            <a:pPr marL="36000">
              <a:lnSpc>
                <a:spcPct val="100000"/>
              </a:lnSpc>
              <a:spcBef>
                <a:spcPts val="0"/>
              </a:spcBef>
              <a:spcAft>
                <a:spcPts val="0"/>
              </a:spcAft>
            </a:pPr>
            <a:endParaRPr lang="it-IT" sz="1600" dirty="0"/>
          </a:p>
          <a:p>
            <a:pPr marL="36000">
              <a:lnSpc>
                <a:spcPct val="100000"/>
              </a:lnSpc>
              <a:spcBef>
                <a:spcPts val="0"/>
              </a:spcBef>
              <a:spcAft>
                <a:spcPts val="0"/>
              </a:spcAft>
            </a:pPr>
            <a:endParaRPr lang="it-IT" sz="1600" dirty="0"/>
          </a:p>
          <a:p>
            <a:pPr marL="36000">
              <a:lnSpc>
                <a:spcPct val="100000"/>
              </a:lnSpc>
              <a:spcBef>
                <a:spcPts val="0"/>
              </a:spcBef>
              <a:spcAft>
                <a:spcPts val="0"/>
              </a:spcAft>
            </a:pPr>
            <a:r>
              <a:rPr lang="it-IT" sz="1600" dirty="0"/>
              <a:t>Interessi molto limitati, fissi, anomali per intensità o profondità.                                                             </a:t>
            </a:r>
          </a:p>
          <a:p>
            <a:pPr marL="36000">
              <a:lnSpc>
                <a:spcPct val="100000"/>
              </a:lnSpc>
              <a:spcBef>
                <a:spcPts val="0"/>
              </a:spcBef>
              <a:spcAft>
                <a:spcPts val="0"/>
              </a:spcAft>
            </a:pPr>
            <a:endParaRPr lang="it-IT" sz="1600" dirty="0"/>
          </a:p>
          <a:p>
            <a:pPr marL="36000">
              <a:lnSpc>
                <a:spcPct val="100000"/>
              </a:lnSpc>
              <a:spcBef>
                <a:spcPts val="0"/>
              </a:spcBef>
              <a:spcAft>
                <a:spcPts val="0"/>
              </a:spcAft>
            </a:pPr>
            <a:endParaRPr lang="it-IT" sz="1600" dirty="0"/>
          </a:p>
          <a:p>
            <a:pPr marL="36000">
              <a:lnSpc>
                <a:spcPct val="100000"/>
              </a:lnSpc>
              <a:spcBef>
                <a:spcPts val="0"/>
              </a:spcBef>
              <a:spcAft>
                <a:spcPts val="0"/>
              </a:spcAft>
            </a:pPr>
            <a:r>
              <a:rPr lang="it-IT" sz="1600" dirty="0"/>
              <a:t>Ad esempio, un forte interesse per gli orari dei mezzi pubblici, per le date di nascita, ecc. Gli interessi particolari sono spesso fonte di piacere. Per questa ragione, durante l’età adulta, possono essere motivazione e mezzo per l’inserimento nella vita lavorativa.</a:t>
            </a:r>
          </a:p>
          <a:p>
            <a:pPr marL="36000">
              <a:lnSpc>
                <a:spcPct val="100000"/>
              </a:lnSpc>
              <a:spcBef>
                <a:spcPts val="0"/>
              </a:spcBef>
              <a:spcAft>
                <a:spcPts val="0"/>
              </a:spcAft>
            </a:pPr>
            <a:endParaRPr lang="it-IT" sz="1600" dirty="0"/>
          </a:p>
          <a:p>
            <a:pPr marL="36000">
              <a:lnSpc>
                <a:spcPct val="100000"/>
              </a:lnSpc>
              <a:spcBef>
                <a:spcPts val="0"/>
              </a:spcBef>
              <a:spcAft>
                <a:spcPts val="0"/>
              </a:spcAft>
            </a:pPr>
            <a:endParaRPr lang="it-IT" sz="1600" dirty="0"/>
          </a:p>
          <a:p>
            <a:pPr marL="36000">
              <a:lnSpc>
                <a:spcPct val="100000"/>
              </a:lnSpc>
              <a:spcBef>
                <a:spcPts val="0"/>
              </a:spcBef>
              <a:spcAft>
                <a:spcPts val="0"/>
              </a:spcAft>
            </a:pPr>
            <a:r>
              <a:rPr lang="it-IT" sz="1600" dirty="0"/>
              <a:t>Iper- o </a:t>
            </a:r>
            <a:r>
              <a:rPr lang="it-IT" sz="1600" dirty="0" err="1"/>
              <a:t>iporeattività</a:t>
            </a:r>
            <a:r>
              <a:rPr lang="it-IT" sz="1600" dirty="0"/>
              <a:t> in risposta a stimoli sensoriali o interessi insoliti verso aspetti sensoriali dell’ambiente</a:t>
            </a:r>
            <a:r>
              <a:rPr lang="it-IT" sz="1400" dirty="0"/>
              <a:t>.</a:t>
            </a:r>
          </a:p>
          <a:p>
            <a:pPr marL="36000">
              <a:lnSpc>
                <a:spcPct val="100000"/>
              </a:lnSpc>
              <a:spcBef>
                <a:spcPts val="0"/>
              </a:spcBef>
              <a:spcAft>
                <a:spcPts val="0"/>
              </a:spcAft>
            </a:pPr>
            <a:endParaRPr lang="it-IT" sz="1400" dirty="0"/>
          </a:p>
          <a:p>
            <a:pPr marL="36000">
              <a:lnSpc>
                <a:spcPct val="100000"/>
              </a:lnSpc>
              <a:spcBef>
                <a:spcPts val="0"/>
              </a:spcBef>
              <a:spcAft>
                <a:spcPts val="0"/>
              </a:spcAft>
            </a:pPr>
            <a:endParaRPr lang="it-IT" sz="1400" dirty="0"/>
          </a:p>
          <a:p>
            <a:pPr marL="36000">
              <a:lnSpc>
                <a:spcPct val="100000"/>
              </a:lnSpc>
              <a:spcBef>
                <a:spcPts val="0"/>
              </a:spcBef>
              <a:spcAft>
                <a:spcPts val="0"/>
              </a:spcAft>
            </a:pPr>
            <a:r>
              <a:rPr lang="it-IT" sz="1400" dirty="0"/>
              <a:t>Può essere osservata una forte avversione per ogni minimo stimolo sensoriale. Al contrario, può esserci un’apparente indifferenza a stimoli anche dolorosi. Luci, consistenze o suoni particolari possono affascinare in modo eccessivo.</a:t>
            </a:r>
          </a:p>
          <a:p>
            <a:pPr marL="36000">
              <a:lnSpc>
                <a:spcPct val="100000"/>
              </a:lnSpc>
              <a:spcBef>
                <a:spcPts val="0"/>
              </a:spcBef>
              <a:spcAft>
                <a:spcPts val="0"/>
              </a:spcAft>
            </a:pPr>
            <a:endParaRPr lang="it-IT" sz="1400" dirty="0"/>
          </a:p>
          <a:p>
            <a:pPr marL="36000">
              <a:lnSpc>
                <a:spcPct val="100000"/>
              </a:lnSpc>
              <a:spcBef>
                <a:spcPts val="0"/>
              </a:spcBef>
              <a:spcAft>
                <a:spcPts val="0"/>
              </a:spcAft>
            </a:pPr>
            <a:r>
              <a:rPr lang="it-IT" sz="1400" dirty="0"/>
              <a:t>Nel DSM 5 sono elencate alcune caratteristiche non necessarie alla diagnosi, ma frequentemente riscontrabili tra le persone con Disturbi dello Spettro dell’Autismo. Ad esempio, la compromissione intellettiva e/o del linguaggio.</a:t>
            </a:r>
          </a:p>
          <a:p>
            <a:pPr marL="36000">
              <a:lnSpc>
                <a:spcPct val="100000"/>
              </a:lnSpc>
              <a:spcBef>
                <a:spcPts val="0"/>
              </a:spcBef>
              <a:spcAft>
                <a:spcPts val="0"/>
              </a:spcAft>
            </a:pPr>
            <a:endParaRPr lang="it-IT" sz="1400" dirty="0"/>
          </a:p>
          <a:p>
            <a:pPr marL="36000">
              <a:lnSpc>
                <a:spcPct val="100000"/>
              </a:lnSpc>
              <a:spcBef>
                <a:spcPts val="0"/>
              </a:spcBef>
              <a:spcAft>
                <a:spcPts val="0"/>
              </a:spcAft>
            </a:pPr>
            <a:r>
              <a:rPr lang="it-IT" sz="1400" dirty="0"/>
              <a:t>Il profilo cognitivo e di abilità è spesso molto irregolare, con punte e cadute spiccate. Questa caratteristica si presenta anche in assenza di compromissioni intellettive. I deficit motori sono frequenti, compresa la goffaggine. L’autolesionismo, i comportamenti sfidanti, l’ansia e la depressione si manifestano durante l’arco della vita con una frequenza superiore rispetto a chi non ha il Disturbo</a:t>
            </a:r>
          </a:p>
        </p:txBody>
      </p:sp>
      <p:sp>
        <p:nvSpPr>
          <p:cNvPr id="4" name="Segnaposto testo 3">
            <a:extLst>
              <a:ext uri="{FF2B5EF4-FFF2-40B4-BE49-F238E27FC236}">
                <a16:creationId xmlns:a16="http://schemas.microsoft.com/office/drawing/2014/main" id="{EB497C17-CF36-2226-22C1-F0BDED1785A2}"/>
              </a:ext>
            </a:extLst>
          </p:cNvPr>
          <p:cNvSpPr>
            <a:spLocks noGrp="1"/>
          </p:cNvSpPr>
          <p:nvPr>
            <p:ph type="body" sz="half" idx="2"/>
          </p:nvPr>
        </p:nvSpPr>
        <p:spPr/>
        <p:txBody>
          <a:bodyPr/>
          <a:lstStyle/>
          <a:p>
            <a:endParaRPr lang="it-IT"/>
          </a:p>
        </p:txBody>
      </p:sp>
    </p:spTree>
    <p:extLst>
      <p:ext uri="{BB962C8B-B14F-4D97-AF65-F5344CB8AC3E}">
        <p14:creationId xmlns:p14="http://schemas.microsoft.com/office/powerpoint/2010/main" val="2494835053"/>
      </p:ext>
    </p:extLst>
  </p:cSld>
  <p:clrMapOvr>
    <a:masterClrMapping/>
  </p:clrMapOvr>
</p:sld>
</file>

<file path=ppt/theme/theme1.xml><?xml version="1.0" encoding="utf-8"?>
<a:theme xmlns:a="http://schemas.openxmlformats.org/drawingml/2006/main" name="punti colorati">
  <a:themeElements>
    <a:clrScheme name="Personalizzato 1">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unti colorati" id="{FFC82BD7-5D7E-4F81-A765-88313E9131B6}" vid="{599CB779-62C5-428D-9AFD-0067F0627663}"/>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Retrospettivo">
  <a:themeElements>
    <a:clrScheme name="Retrospettivo">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ttiv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ttivo">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4.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punti colorati</Template>
  <TotalTime>170</TotalTime>
  <Words>3518</Words>
  <Application>Microsoft Office PowerPoint</Application>
  <PresentationFormat>Widescreen</PresentationFormat>
  <Paragraphs>261</Paragraphs>
  <Slides>30</Slides>
  <Notes>2</Notes>
  <HiddenSlides>0</HiddenSlides>
  <MMClips>0</MMClips>
  <ScaleCrop>false</ScaleCrop>
  <HeadingPairs>
    <vt:vector size="6" baseType="variant">
      <vt:variant>
        <vt:lpstr>Caratteri utilizzati</vt:lpstr>
      </vt:variant>
      <vt:variant>
        <vt:i4>6</vt:i4>
      </vt:variant>
      <vt:variant>
        <vt:lpstr>Tema</vt:lpstr>
      </vt:variant>
      <vt:variant>
        <vt:i4>3</vt:i4>
      </vt:variant>
      <vt:variant>
        <vt:lpstr>Titoli diapositive</vt:lpstr>
      </vt:variant>
      <vt:variant>
        <vt:i4>30</vt:i4>
      </vt:variant>
    </vt:vector>
  </HeadingPairs>
  <TitlesOfParts>
    <vt:vector size="39" baseType="lpstr">
      <vt:lpstr>Arial</vt:lpstr>
      <vt:lpstr>Calibri</vt:lpstr>
      <vt:lpstr>Calibri Light</vt:lpstr>
      <vt:lpstr>Corbel</vt:lpstr>
      <vt:lpstr>inherit</vt:lpstr>
      <vt:lpstr>Onest</vt:lpstr>
      <vt:lpstr>punti colorati</vt:lpstr>
      <vt:lpstr>1_Office Theme</vt:lpstr>
      <vt:lpstr>Retrospettivo</vt:lpstr>
      <vt:lpstr>  Modelli integrati di interventi psicoeducativi e didattici per la disabilità intellettiva e per i disturbi generalizzati dello sviluppo – 4 CFU   </vt:lpstr>
      <vt:lpstr>       Disturbi del neurosviluppo:    Disturbi generalizzati dello sviluppo; Disturbi pervasivi dello sviluppo;  Disturbi dello spettro autistico. Qual è la differenza tra queste denominazioni? </vt:lpstr>
      <vt:lpstr>Disturbi del neurosviluppo</vt:lpstr>
      <vt:lpstr>I disturbi del neurosviluppo </vt:lpstr>
      <vt:lpstr>Il termine Autismo </vt:lpstr>
      <vt:lpstr>DISTURBI DELLO SPETTRO AUTISTICO: classificazioni, denominazioni e codici. </vt:lpstr>
      <vt:lpstr>  ICD-10: denominazioni, generale e specifiche, codici  </vt:lpstr>
      <vt:lpstr>Elenco delle sindromi incluse nel codice F84 secondo l'ICD-10.  </vt:lpstr>
      <vt:lpstr>Nel DSM-IV,  i Disturbi Pervasivi dello Sviluppo (DPS) </vt:lpstr>
      <vt:lpstr>Contenuto della categoria 299  (Disturbi Pervasivi dello Sviluppo): </vt:lpstr>
      <vt:lpstr> DSM-4: SINTOMI ED ESORDI </vt:lpstr>
      <vt:lpstr>Nel DSM-5, è 299.00  il codice associato al Disturbo dello Spettro Autistico (ASD) </vt:lpstr>
      <vt:lpstr>L’ autismo nelle classificazioni internazionali: dal DSM IV al DSM V (2013): cosa cambia</vt:lpstr>
      <vt:lpstr>  Criteri Diagnostici del DSM-5 A.Deficit nella comunicazione sociale e nell'interazione sociale </vt:lpstr>
      <vt:lpstr>B. Pattern di comportamento, interessi o attività ristretti e ripetitivi </vt:lpstr>
      <vt:lpstr>Criteri C, D, E</vt:lpstr>
      <vt:lpstr>Livello di gravità in due aree o domini</vt:lpstr>
      <vt:lpstr>Livelli di autismo nel DSM-5</vt:lpstr>
      <vt:lpstr>Livello 1 di autismo (lieve)</vt:lpstr>
      <vt:lpstr>Il livello 2 di autismo (medio)</vt:lpstr>
      <vt:lpstr>Livello 3 di autismo (severo)</vt:lpstr>
      <vt:lpstr>Il disturbo dello spettro autistico nell’ICD-11  (2019)</vt:lpstr>
      <vt:lpstr>Criteri diversi per stabilire il livello di gravità tra DSM V e ICD-11 </vt:lpstr>
      <vt:lpstr>I  codici per i disturbi dello spettro autistico nell’ ICD-11 </vt:lpstr>
      <vt:lpstr>ICD-11   Codici diagnostici per il disturbo dello spettro autistico </vt:lpstr>
      <vt:lpstr>Ecco i nuovi codici specifici: </vt:lpstr>
      <vt:lpstr>Critiche ai livelli del DSM-5</vt:lpstr>
      <vt:lpstr>Questionario </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Antonio</dc:creator>
  <cp:lastModifiedBy>Ornella</cp:lastModifiedBy>
  <cp:revision>15</cp:revision>
  <dcterms:created xsi:type="dcterms:W3CDTF">2025-09-07T08:46:52Z</dcterms:created>
  <dcterms:modified xsi:type="dcterms:W3CDTF">2025-11-28T22:42:12Z</dcterms:modified>
</cp:coreProperties>
</file>